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79" r:id="rId5"/>
    <p:sldId id="280" r:id="rId6"/>
    <p:sldId id="281" r:id="rId7"/>
    <p:sldId id="262" r:id="rId8"/>
    <p:sldId id="284" r:id="rId9"/>
    <p:sldId id="285" r:id="rId10"/>
    <p:sldId id="283" r:id="rId11"/>
    <p:sldId id="282" r:id="rId12"/>
    <p:sldId id="286" r:id="rId13"/>
    <p:sldId id="265" r:id="rId14"/>
    <p:sldId id="296" r:id="rId15"/>
    <p:sldId id="289" r:id="rId16"/>
    <p:sldId id="297" r:id="rId17"/>
    <p:sldId id="292" r:id="rId18"/>
    <p:sldId id="270" r:id="rId19"/>
    <p:sldId id="290" r:id="rId20"/>
    <p:sldId id="293" r:id="rId21"/>
    <p:sldId id="298" r:id="rId22"/>
    <p:sldId id="299" r:id="rId23"/>
    <p:sldId id="300" r:id="rId24"/>
    <p:sldId id="301" r:id="rId25"/>
    <p:sldId id="274" r:id="rId26"/>
    <p:sldId id="291" r:id="rId27"/>
    <p:sldId id="295" r:id="rId28"/>
    <p:sldId id="276" r:id="rId29"/>
    <p:sldId id="287" r:id="rId30"/>
    <p:sldId id="275" r:id="rId31"/>
  </p:sldIdLst>
  <p:sldSz cx="9144000" cy="5143500" type="screen16x9"/>
  <p:notesSz cx="6858000" cy="9144000"/>
  <p:embeddedFontLst>
    <p:embeddedFont>
      <p:font typeface="Lora" panose="020B0604020202020204" charset="0"/>
      <p:regular r:id="rId33"/>
      <p:bold r:id="rId34"/>
      <p:italic r:id="rId35"/>
      <p:boldItalic r:id="rId36"/>
    </p:embeddedFont>
    <p:embeddedFont>
      <p:font typeface="Playfair Display" panose="000005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79379" autoAdjust="0"/>
  </p:normalViewPr>
  <p:slideViewPr>
    <p:cSldViewPr snapToGrid="0">
      <p:cViewPr varScale="1">
        <p:scale>
          <a:sx n="91" d="100"/>
          <a:sy n="91" d="100"/>
        </p:scale>
        <p:origin x="1210" y="62"/>
      </p:cViewPr>
      <p:guideLst/>
    </p:cSldViewPr>
  </p:slideViewPr>
  <p:outlineViewPr>
    <p:cViewPr>
      <p:scale>
        <a:sx n="33" d="100"/>
        <a:sy n="33" d="100"/>
      </p:scale>
      <p:origin x="0" y="-2347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tephen\Desktop\Results%20Temp\DemoData\Throughput\Throughpu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tephen\Desktop\Results%20Temp\DemoData\E2E\E2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tephen\Desktop\Results%20Temp\DemoData\MAC%20Access%20Delay\MACAcessDelay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r>
              <a:rPr lang="en-US"/>
              <a:t>Throughput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Playfair Display" panose="00000500000000000000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CC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Throughput!$B$1:$C$12</c:f>
              <c:multiLvlStrCache>
                <c:ptCount val="12"/>
                <c:lvl>
                  <c:pt idx="0">
                    <c:v>0.25</c:v>
                  </c:pt>
                  <c:pt idx="1">
                    <c:v>0.5</c:v>
                  </c:pt>
                  <c:pt idx="2">
                    <c:v>1</c:v>
                  </c:pt>
                  <c:pt idx="3">
                    <c:v>0.25</c:v>
                  </c:pt>
                  <c:pt idx="4">
                    <c:v>0.5</c:v>
                  </c:pt>
                  <c:pt idx="5">
                    <c:v>1</c:v>
                  </c:pt>
                  <c:pt idx="6">
                    <c:v>0.25</c:v>
                  </c:pt>
                  <c:pt idx="7">
                    <c:v>0.5</c:v>
                  </c:pt>
                  <c:pt idx="8">
                    <c:v>1</c:v>
                  </c:pt>
                  <c:pt idx="9">
                    <c:v>0.25</c:v>
                  </c:pt>
                  <c:pt idx="10">
                    <c:v>0.5</c:v>
                  </c:pt>
                  <c:pt idx="11">
                    <c:v>1</c:v>
                  </c:pt>
                </c:lvl>
                <c:lvl>
                  <c:pt idx="0">
                    <c:v>32</c:v>
                  </c:pt>
                  <c:pt idx="1">
                    <c:v>32</c:v>
                  </c:pt>
                  <c:pt idx="2">
                    <c:v>32</c:v>
                  </c:pt>
                  <c:pt idx="3">
                    <c:v>64</c:v>
                  </c:pt>
                  <c:pt idx="4">
                    <c:v>64</c:v>
                  </c:pt>
                  <c:pt idx="5">
                    <c:v>64</c:v>
                  </c:pt>
                  <c:pt idx="6">
                    <c:v>128</c:v>
                  </c:pt>
                  <c:pt idx="7">
                    <c:v>128</c:v>
                  </c:pt>
                  <c:pt idx="8">
                    <c:v>128</c:v>
                  </c:pt>
                  <c:pt idx="9">
                    <c:v>256</c:v>
                  </c:pt>
                  <c:pt idx="10">
                    <c:v>256</c:v>
                  </c:pt>
                  <c:pt idx="11">
                    <c:v>256</c:v>
                  </c:pt>
                </c:lvl>
              </c:multiLvlStrCache>
            </c:multiLvlStrRef>
          </c:cat>
          <c:val>
            <c:numRef>
              <c:f>Throughput!$E$1:$E$12</c:f>
              <c:numCache>
                <c:formatCode>0.0</c:formatCode>
                <c:ptCount val="12"/>
                <c:pt idx="0">
                  <c:v>11.52</c:v>
                </c:pt>
                <c:pt idx="1">
                  <c:v>6.82667</c:v>
                </c:pt>
                <c:pt idx="2">
                  <c:v>1.7066700000000001</c:v>
                </c:pt>
                <c:pt idx="3">
                  <c:v>24.746700000000001</c:v>
                </c:pt>
                <c:pt idx="4">
                  <c:v>12.8</c:v>
                </c:pt>
                <c:pt idx="5">
                  <c:v>6.82667</c:v>
                </c:pt>
                <c:pt idx="6">
                  <c:v>44.3733</c:v>
                </c:pt>
                <c:pt idx="7">
                  <c:v>29.013300000000001</c:v>
                </c:pt>
                <c:pt idx="8">
                  <c:v>17.066700000000001</c:v>
                </c:pt>
                <c:pt idx="9">
                  <c:v>98.986699999999999</c:v>
                </c:pt>
                <c:pt idx="10">
                  <c:v>44.3733</c:v>
                </c:pt>
                <c:pt idx="11">
                  <c:v>20.48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65-46B6-9359-F8029CD745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516546720"/>
        <c:axId val="515281360"/>
      </c:barChart>
      <c:catAx>
        <c:axId val="5165467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 dirty="0" err="1"/>
                  <a:t>sendInterval</a:t>
                </a:r>
                <a:r>
                  <a:rPr lang="en-US" baseline="0" dirty="0"/>
                  <a:t> (1/s)</a:t>
                </a:r>
              </a:p>
              <a:p>
                <a:pPr>
                  <a:defRPr/>
                </a:pPr>
                <a:r>
                  <a:rPr lang="en-US" baseline="0" dirty="0" err="1"/>
                  <a:t>packetSize</a:t>
                </a:r>
                <a:r>
                  <a:rPr lang="en-US" baseline="0" dirty="0"/>
                  <a:t> (B)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41978297971374268"/>
              <c:y val="0.880607476635513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515281360"/>
        <c:crosses val="autoZero"/>
        <c:auto val="1"/>
        <c:lblAlgn val="ctr"/>
        <c:lblOffset val="100"/>
        <c:noMultiLvlLbl val="0"/>
      </c:catAx>
      <c:valAx>
        <c:axId val="515281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/>
                  <a:t>Throughput (Mbps)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516546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Playfair Display" panose="00000500000000000000" pitchFamily="2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r>
              <a:rPr lang="en-US"/>
              <a:t>Average end-to-end delay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Playfair Display" panose="00000500000000000000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CC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Sheet1!$L$2:$L$7</c:f>
              <c:numCache>
                <c:formatCode>General</c:formatCode>
                <c:ptCount val="6"/>
                <c:pt idx="0">
                  <c:v>0.25</c:v>
                </c:pt>
                <c:pt idx="1">
                  <c:v>0.5</c:v>
                </c:pt>
                <c:pt idx="2">
                  <c:v>0.75</c:v>
                </c:pt>
                <c:pt idx="3">
                  <c:v>0.9</c:v>
                </c:pt>
                <c:pt idx="4">
                  <c:v>0.99</c:v>
                </c:pt>
                <c:pt idx="5">
                  <c:v>0.999</c:v>
                </c:pt>
              </c:numCache>
            </c:numRef>
          </c:cat>
          <c:val>
            <c:numRef>
              <c:f>Sheet1!$M$2:$M$7</c:f>
              <c:numCache>
                <c:formatCode>0.00</c:formatCode>
                <c:ptCount val="6"/>
                <c:pt idx="0">
                  <c:v>0.54702281249999996</c:v>
                </c:pt>
                <c:pt idx="1">
                  <c:v>0.81635066666666678</c:v>
                </c:pt>
                <c:pt idx="2">
                  <c:v>1.0518435416666667</c:v>
                </c:pt>
                <c:pt idx="3">
                  <c:v>1.2326352499999997</c:v>
                </c:pt>
                <c:pt idx="4">
                  <c:v>5.8127388166666671</c:v>
                </c:pt>
                <c:pt idx="5">
                  <c:v>8.7893206975000009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B9D-4105-8E78-2CF928AB47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71181087"/>
        <c:axId val="1863655535"/>
      </c:barChart>
      <c:catAx>
        <c:axId val="16711810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/>
                  <a:t>Percentiles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1863655535"/>
        <c:crosses val="autoZero"/>
        <c:auto val="1"/>
        <c:lblAlgn val="ctr"/>
        <c:lblOffset val="100"/>
        <c:noMultiLvlLbl val="0"/>
      </c:catAx>
      <c:valAx>
        <c:axId val="1863655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/>
                  <a:t>Seconds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16711810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Playfair Display" panose="00000500000000000000" pitchFamily="2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r>
              <a:rPr lang="en-US"/>
              <a:t>Access Delay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Playfair Display" panose="00000500000000000000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935906076459662"/>
          <c:y val="0.15605551496514822"/>
          <c:w val="0.79895475253534609"/>
          <c:h val="0.67376876354448068"/>
        </c:manualLayout>
      </c:layout>
      <c:scatterChart>
        <c:scatterStyle val="smoothMarker"/>
        <c:varyColors val="0"/>
        <c:ser>
          <c:idx val="0"/>
          <c:order val="0"/>
          <c:tx>
            <c:v>Bell Curve</c:v>
          </c:tx>
          <c:spPr>
            <a:ln w="19050" cap="rnd">
              <a:solidFill>
                <a:srgbClr val="CC0000"/>
              </a:solidFill>
              <a:round/>
            </a:ln>
            <a:effectLst/>
          </c:spPr>
          <c:marker>
            <c:symbol val="none"/>
          </c:marker>
          <c:xVal>
            <c:numRef>
              <c:f>'MACAcessDelay-145'!$M$20:$M$31</c:f>
              <c:numCache>
                <c:formatCode>General</c:formatCode>
                <c:ptCount val="12"/>
                <c:pt idx="0">
                  <c:v>283.28949546457204</c:v>
                </c:pt>
                <c:pt idx="1">
                  <c:v>286.35362660601101</c:v>
                </c:pt>
                <c:pt idx="2">
                  <c:v>289.41775774744991</c:v>
                </c:pt>
                <c:pt idx="3">
                  <c:v>292.48188888888888</c:v>
                </c:pt>
                <c:pt idx="4">
                  <c:v>295.54602003032784</c:v>
                </c:pt>
                <c:pt idx="5">
                  <c:v>298.61015117176674</c:v>
                </c:pt>
                <c:pt idx="6">
                  <c:v>301.67428231320571</c:v>
                </c:pt>
                <c:pt idx="7">
                  <c:v>304.73841345464461</c:v>
                </c:pt>
                <c:pt idx="8">
                  <c:v>307.80254459608358</c:v>
                </c:pt>
                <c:pt idx="9">
                  <c:v>310.86667573752254</c:v>
                </c:pt>
                <c:pt idx="10">
                  <c:v>313.93080687896145</c:v>
                </c:pt>
                <c:pt idx="11">
                  <c:v>316.99493802040041</c:v>
                </c:pt>
              </c:numCache>
            </c:numRef>
          </c:xVal>
          <c:yVal>
            <c:numRef>
              <c:f>'MACAcessDelay-145'!$L$20:$L$31</c:f>
              <c:numCache>
                <c:formatCode>General</c:formatCode>
                <c:ptCount val="12"/>
                <c:pt idx="0">
                  <c:v>5</c:v>
                </c:pt>
                <c:pt idx="1">
                  <c:v>36</c:v>
                </c:pt>
                <c:pt idx="2">
                  <c:v>268</c:v>
                </c:pt>
                <c:pt idx="3">
                  <c:v>664</c:v>
                </c:pt>
                <c:pt idx="4">
                  <c:v>715</c:v>
                </c:pt>
                <c:pt idx="5">
                  <c:v>271</c:v>
                </c:pt>
                <c:pt idx="6">
                  <c:v>41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99B9-4413-A97B-CC667E5093E0}"/>
            </c:ext>
          </c:extLst>
        </c:ser>
        <c:ser>
          <c:idx val="1"/>
          <c:order val="1"/>
          <c:tx>
            <c:v>Average</c:v>
          </c:tx>
          <c:spPr>
            <a:ln w="19050" cap="rnd">
              <a:solidFill>
                <a:srgbClr val="CDCDCD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9B9-4413-A97B-CC667E5093E0}"/>
                </c:ext>
              </c:extLst>
            </c:dLbl>
            <c:dLbl>
              <c:idx val="1"/>
              <c:layout>
                <c:manualLayout>
                  <c:x val="-4.6975008049799351E-2"/>
                  <c:y val="-3.2288706802334338E-2"/>
                </c:manualLayout>
              </c:layout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9B9-4413-A97B-CC667E5093E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'MACAcessDelay-145'!$O$20:$O$21</c:f>
              <c:numCache>
                <c:formatCode>0.000</c:formatCode>
                <c:ptCount val="2"/>
                <c:pt idx="0">
                  <c:v>292.51996772191274</c:v>
                </c:pt>
                <c:pt idx="1">
                  <c:v>292.51996772191274</c:v>
                </c:pt>
              </c:numCache>
            </c:numRef>
          </c:xVal>
          <c:yVal>
            <c:numRef>
              <c:f>'MACAcessDelay-145'!$N$20:$N$21</c:f>
              <c:numCache>
                <c:formatCode>General</c:formatCode>
                <c:ptCount val="2"/>
                <c:pt idx="0">
                  <c:v>0</c:v>
                </c:pt>
                <c:pt idx="1">
                  <c:v>800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99B9-4413-A97B-CC667E5093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68594336"/>
        <c:axId val="1785076400"/>
      </c:scatterChart>
      <c:valAx>
        <c:axId val="17685943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/>
                  <a:t>Access</a:t>
                </a:r>
                <a:r>
                  <a:rPr lang="en-US" baseline="0"/>
                  <a:t> Delay (ms) </a:t>
                </a:r>
                <a:endParaRPr lang="en-US"/>
              </a:p>
            </c:rich>
          </c:tx>
          <c:layout>
            <c:manualLayout>
              <c:xMode val="edge"/>
              <c:yMode val="edge"/>
              <c:x val="0.43294487941264304"/>
              <c:y val="0.902918636032520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1785076400"/>
        <c:crosses val="autoZero"/>
        <c:crossBetween val="midCat"/>
      </c:valAx>
      <c:valAx>
        <c:axId val="1785076400"/>
        <c:scaling>
          <c:orientation val="minMax"/>
          <c:max val="8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/>
                  <a:t>Frequency</a:t>
                </a:r>
              </a:p>
            </c:rich>
          </c:tx>
          <c:layout>
            <c:manualLayout>
              <c:xMode val="edge"/>
              <c:yMode val="edge"/>
              <c:x val="2.1781569522038541E-2"/>
              <c:y val="0.404282368946765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17685943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3760367449411517"/>
          <c:y val="3.274412317652764E-2"/>
          <c:w val="0.17783807502529794"/>
          <c:h val="0.118364458761576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Playfair Display" panose="00000500000000000000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Playfair Display" panose="00000500000000000000" pitchFamily="2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r>
              <a:rPr lang="en-US" dirty="0"/>
              <a:t>Energy Consumption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Playfair Display" panose="00000500000000000000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Power</c:v>
          </c:tx>
          <c:spPr>
            <a:ln w="28575" cap="rnd">
              <a:solidFill>
                <a:srgbClr val="CC0000"/>
              </a:solidFill>
              <a:round/>
            </a:ln>
            <a:effectLst/>
          </c:spPr>
          <c:marker>
            <c:symbol val="none"/>
          </c:marker>
          <c:cat>
            <c:multiLvlStrRef>
              <c:f>Sheet1!$B$1:$C$12</c:f>
              <c:multiLvlStrCache>
                <c:ptCount val="12"/>
                <c:lvl>
                  <c:pt idx="0">
                    <c:v>0.25</c:v>
                  </c:pt>
                  <c:pt idx="1">
                    <c:v>0.5</c:v>
                  </c:pt>
                  <c:pt idx="2">
                    <c:v>1</c:v>
                  </c:pt>
                  <c:pt idx="3">
                    <c:v>0.25</c:v>
                  </c:pt>
                  <c:pt idx="4">
                    <c:v>0.5</c:v>
                  </c:pt>
                  <c:pt idx="5">
                    <c:v>1</c:v>
                  </c:pt>
                  <c:pt idx="6">
                    <c:v>0.25</c:v>
                  </c:pt>
                  <c:pt idx="7">
                    <c:v>0.5</c:v>
                  </c:pt>
                  <c:pt idx="8">
                    <c:v>1</c:v>
                  </c:pt>
                  <c:pt idx="9">
                    <c:v>0.25</c:v>
                  </c:pt>
                  <c:pt idx="10">
                    <c:v>0.5</c:v>
                  </c:pt>
                  <c:pt idx="11">
                    <c:v>1</c:v>
                  </c:pt>
                </c:lvl>
                <c:lvl>
                  <c:pt idx="0">
                    <c:v>32</c:v>
                  </c:pt>
                  <c:pt idx="1">
                    <c:v>32</c:v>
                  </c:pt>
                  <c:pt idx="2">
                    <c:v>32</c:v>
                  </c:pt>
                  <c:pt idx="3">
                    <c:v>64</c:v>
                  </c:pt>
                  <c:pt idx="4">
                    <c:v>64</c:v>
                  </c:pt>
                  <c:pt idx="5">
                    <c:v>64</c:v>
                  </c:pt>
                  <c:pt idx="6">
                    <c:v>128</c:v>
                  </c:pt>
                  <c:pt idx="7">
                    <c:v>128</c:v>
                  </c:pt>
                  <c:pt idx="8">
                    <c:v>128</c:v>
                  </c:pt>
                  <c:pt idx="9">
                    <c:v>256</c:v>
                  </c:pt>
                  <c:pt idx="10">
                    <c:v>256</c:v>
                  </c:pt>
                  <c:pt idx="11">
                    <c:v>256</c:v>
                  </c:pt>
                </c:lvl>
              </c:multiLvlStrCache>
            </c:multiLvlStrRef>
          </c:cat>
          <c:val>
            <c:numRef>
              <c:f>Sheet1!$F$1:$F$12</c:f>
              <c:numCache>
                <c:formatCode>General</c:formatCode>
                <c:ptCount val="12"/>
                <c:pt idx="0">
                  <c:v>0.80323984808807802</c:v>
                </c:pt>
                <c:pt idx="1">
                  <c:v>0.709751633414481</c:v>
                </c:pt>
                <c:pt idx="2">
                  <c:v>0.65972540641894006</c:v>
                </c:pt>
                <c:pt idx="3">
                  <c:v>0.88769642050097897</c:v>
                </c:pt>
                <c:pt idx="4">
                  <c:v>0.75156673924506001</c:v>
                </c:pt>
                <c:pt idx="5">
                  <c:v>0.68056360997856291</c:v>
                </c:pt>
                <c:pt idx="6">
                  <c:v>1.0549976645956098</c:v>
                </c:pt>
                <c:pt idx="7">
                  <c:v>0.83321588980841199</c:v>
                </c:pt>
                <c:pt idx="8">
                  <c:v>0.72104187006848897</c:v>
                </c:pt>
                <c:pt idx="9">
                  <c:v>1.3892405914842401</c:v>
                </c:pt>
                <c:pt idx="10">
                  <c:v>0.99794849112779005</c:v>
                </c:pt>
                <c:pt idx="11">
                  <c:v>0.80011436030779404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A5F-4D8D-8618-1D3D713EB1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2196992"/>
        <c:axId val="422144160"/>
      </c:lineChart>
      <c:catAx>
        <c:axId val="4621969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 dirty="0" err="1"/>
                  <a:t>sendInterval</a:t>
                </a:r>
                <a:r>
                  <a:rPr lang="en-US" dirty="0"/>
                  <a:t> (1/s)</a:t>
                </a:r>
              </a:p>
              <a:p>
                <a:pPr>
                  <a:defRPr/>
                </a:pPr>
                <a:r>
                  <a:rPr lang="en-US" dirty="0" err="1"/>
                  <a:t>packetSize</a:t>
                </a:r>
                <a:r>
                  <a:rPr lang="en-US" dirty="0"/>
                  <a:t> (B)</a:t>
                </a:r>
              </a:p>
            </c:rich>
          </c:tx>
          <c:layout>
            <c:manualLayout>
              <c:xMode val="edge"/>
              <c:yMode val="edge"/>
              <c:x val="0.41500597890318258"/>
              <c:y val="0.886763025751688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422144160"/>
        <c:crosses val="autoZero"/>
        <c:auto val="1"/>
        <c:lblAlgn val="ctr"/>
        <c:lblOffset val="100"/>
        <c:noMultiLvlLbl val="0"/>
      </c:catAx>
      <c:valAx>
        <c:axId val="422144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 dirty="0"/>
                  <a:t>Average</a:t>
                </a:r>
                <a:r>
                  <a:rPr lang="en-US" baseline="0" dirty="0"/>
                  <a:t> </a:t>
                </a:r>
                <a:r>
                  <a:rPr lang="en-US" baseline="0" dirty="0" err="1"/>
                  <a:t>mW</a:t>
                </a:r>
                <a:r>
                  <a:rPr lang="en-US" baseline="0" dirty="0"/>
                  <a:t>/Node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9.0556549142329652E-3"/>
              <c:y val="0.2769113438383191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462196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Playfair Display" panose="00000500000000000000" pitchFamily="2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r>
              <a:rPr lang="en-US"/>
              <a:t>Weeks</a:t>
            </a:r>
            <a:r>
              <a:rPr lang="en-US" baseline="0"/>
              <a:t> Lasted (80Whr)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Playfair Display" panose="00000500000000000000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Power</c:v>
          </c:tx>
          <c:spPr>
            <a:ln w="28575" cap="rnd">
              <a:solidFill>
                <a:srgbClr val="CC0000"/>
              </a:solidFill>
              <a:round/>
            </a:ln>
            <a:effectLst/>
          </c:spPr>
          <c:marker>
            <c:symbol val="none"/>
          </c:marker>
          <c:cat>
            <c:multiLvlStrRef>
              <c:f>Sheet1!$B$1:$C$12</c:f>
              <c:multiLvlStrCache>
                <c:ptCount val="12"/>
                <c:lvl>
                  <c:pt idx="0">
                    <c:v>0.25</c:v>
                  </c:pt>
                  <c:pt idx="1">
                    <c:v>0.5</c:v>
                  </c:pt>
                  <c:pt idx="2">
                    <c:v>1</c:v>
                  </c:pt>
                  <c:pt idx="3">
                    <c:v>0.25</c:v>
                  </c:pt>
                  <c:pt idx="4">
                    <c:v>0.5</c:v>
                  </c:pt>
                  <c:pt idx="5">
                    <c:v>1</c:v>
                  </c:pt>
                  <c:pt idx="6">
                    <c:v>0.25</c:v>
                  </c:pt>
                  <c:pt idx="7">
                    <c:v>0.5</c:v>
                  </c:pt>
                  <c:pt idx="8">
                    <c:v>1</c:v>
                  </c:pt>
                  <c:pt idx="9">
                    <c:v>0.25</c:v>
                  </c:pt>
                  <c:pt idx="10">
                    <c:v>0.5</c:v>
                  </c:pt>
                  <c:pt idx="11">
                    <c:v>1</c:v>
                  </c:pt>
                </c:lvl>
                <c:lvl>
                  <c:pt idx="0">
                    <c:v>32</c:v>
                  </c:pt>
                  <c:pt idx="1">
                    <c:v>32</c:v>
                  </c:pt>
                  <c:pt idx="2">
                    <c:v>32</c:v>
                  </c:pt>
                  <c:pt idx="3">
                    <c:v>64</c:v>
                  </c:pt>
                  <c:pt idx="4">
                    <c:v>64</c:v>
                  </c:pt>
                  <c:pt idx="5">
                    <c:v>64</c:v>
                  </c:pt>
                  <c:pt idx="6">
                    <c:v>128</c:v>
                  </c:pt>
                  <c:pt idx="7">
                    <c:v>128</c:v>
                  </c:pt>
                  <c:pt idx="8">
                    <c:v>128</c:v>
                  </c:pt>
                  <c:pt idx="9">
                    <c:v>256</c:v>
                  </c:pt>
                  <c:pt idx="10">
                    <c:v>256</c:v>
                  </c:pt>
                  <c:pt idx="11">
                    <c:v>256</c:v>
                  </c:pt>
                </c:lvl>
              </c:multiLvlStrCache>
            </c:multiLvlStrRef>
          </c:cat>
          <c:val>
            <c:numRef>
              <c:f>Sheet1!$L$1:$L$12</c:f>
              <c:numCache>
                <c:formatCode>General</c:formatCode>
                <c:ptCount val="12"/>
                <c:pt idx="0">
                  <c:v>16.467700474519763</c:v>
                </c:pt>
                <c:pt idx="1">
                  <c:v>18.636819705335739</c:v>
                </c:pt>
                <c:pt idx="2">
                  <c:v>20.050028540379522</c:v>
                </c:pt>
                <c:pt idx="3">
                  <c:v>14.900942396555086</c:v>
                </c:pt>
                <c:pt idx="4">
                  <c:v>17.59991832634865</c:v>
                </c:pt>
                <c:pt idx="5">
                  <c:v>19.436115939155023</c:v>
                </c:pt>
                <c:pt idx="6">
                  <c:v>12.537954984557674</c:v>
                </c:pt>
                <c:pt idx="7">
                  <c:v>15.875253207850772</c:v>
                </c:pt>
                <c:pt idx="8">
                  <c:v>18.345000167960837</c:v>
                </c:pt>
                <c:pt idx="9">
                  <c:v>9.5213984594138488</c:v>
                </c:pt>
                <c:pt idx="10">
                  <c:v>13.254705373184844</c:v>
                </c:pt>
                <c:pt idx="11">
                  <c:v>16.532028274589109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64-4B9E-85F5-FD925D98BE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2196992"/>
        <c:axId val="422144160"/>
      </c:lineChart>
      <c:catAx>
        <c:axId val="4621969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/>
                  <a:t>sendInterval (1/s)</a:t>
                </a:r>
              </a:p>
              <a:p>
                <a:pPr>
                  <a:defRPr/>
                </a:pPr>
                <a:r>
                  <a:rPr lang="en-US"/>
                  <a:t>packetSize (B)</a:t>
                </a:r>
              </a:p>
            </c:rich>
          </c:tx>
          <c:layout>
            <c:manualLayout>
              <c:xMode val="edge"/>
              <c:yMode val="edge"/>
              <c:x val="0.41316831694575296"/>
              <c:y val="0.896672203165267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422144160"/>
        <c:crosses val="autoZero"/>
        <c:auto val="1"/>
        <c:lblAlgn val="ctr"/>
        <c:lblOffset val="100"/>
        <c:noMultiLvlLbl val="0"/>
      </c:catAx>
      <c:valAx>
        <c:axId val="422144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layfair Display" panose="00000500000000000000" pitchFamily="2" charset="0"/>
                    <a:ea typeface="+mn-ea"/>
                    <a:cs typeface="+mn-cs"/>
                  </a:defRPr>
                </a:pPr>
                <a:r>
                  <a:rPr lang="en-US"/>
                  <a:t>Weeks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layfair Display" panose="00000500000000000000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layfair Display" panose="00000500000000000000" pitchFamily="2" charset="0"/>
                <a:ea typeface="+mn-ea"/>
                <a:cs typeface="+mn-cs"/>
              </a:defRPr>
            </a:pPr>
            <a:endParaRPr lang="en-US"/>
          </a:p>
        </c:txPr>
        <c:crossAx val="462196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Playfair Display" panose="00000500000000000000" pitchFamily="2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2.png>
</file>

<file path=ppt/media/image3.png>
</file>

<file path=ppt/media/image4.jpg>
</file>

<file path=ppt/media/image5.jp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Working</a:t>
            </a:r>
            <a:r>
              <a:rPr lang="en-US" baseline="0" dirty="0"/>
              <a:t> title</a:t>
            </a:r>
          </a:p>
          <a:p>
            <a:pPr lvl="0">
              <a:spcBef>
                <a:spcPts val="0"/>
              </a:spcBef>
              <a:buNone/>
            </a:pPr>
            <a:r>
              <a:rPr lang="en-US" baseline="0" dirty="0"/>
              <a:t>35-40m incl. demonstration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1: (IEEE)</a:t>
            </a:r>
            <a:r>
              <a:rPr lang="en-US" baseline="0" dirty="0"/>
              <a:t> Top to bottom view of CS </a:t>
            </a:r>
            <a:r>
              <a:rPr lang="en-US" baseline="0" dirty="0" err="1"/>
              <a:t>comm</a:t>
            </a:r>
            <a:r>
              <a:rPr lang="en-US" baseline="0" dirty="0"/>
              <a:t> systems most focus on physical aspects, based on OLFAR. CDMA/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OQPSK proposed.</a:t>
            </a:r>
            <a:endParaRPr lang="e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/>
              <a:t>2: (4S)</a:t>
            </a:r>
            <a:r>
              <a:rPr lang="en-US" baseline="0" dirty="0"/>
              <a:t> Mirroring parameters. TDMA centric etc. TP/Access/E2E, DS-CDMA, fixed slot assignment etc. extend future work. 95% TP. 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3: (IEEE)</a:t>
            </a:r>
            <a:r>
              <a:rPr lang="en-US" baseline="0" dirty="0"/>
              <a:t> Cross-layer optimization and </a:t>
            </a:r>
            <a:r>
              <a:rPr lang="en-US" baseline="0" dirty="0" err="1"/>
              <a:t>adaptivitiy</a:t>
            </a:r>
            <a:r>
              <a:rPr lang="en-US" baseline="0" dirty="0"/>
              <a:t> emphasized.  LDMA, handover and route discovery. 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"The current state of the art for small satellite communications is a one hop link between satellite and ground stations"</a:t>
            </a:r>
          </a:p>
          <a:p>
            <a:pPr lvl="0" rtl="0">
              <a:spcBef>
                <a:spcPts val="0"/>
              </a:spcBef>
              <a:buNone/>
            </a:pPr>
            <a:endParaRPr lang="en-US" baseline="0" dirty="0"/>
          </a:p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OLFAR: 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orbiting low frequency array (swarm concept)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50183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1: (NASA)</a:t>
            </a:r>
            <a:r>
              <a:rPr lang="en-US" baseline="0" dirty="0"/>
              <a:t> EDSN, Custom Cap/Lt protocol schedule negotiation and Cap election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2: (CNSA</a:t>
            </a:r>
            <a:r>
              <a:rPr lang="en" baseline="0" dirty="0"/>
              <a:t> </a:t>
            </a:r>
            <a:r>
              <a:rPr lang="en" dirty="0"/>
              <a:t>TW-1)</a:t>
            </a:r>
            <a:r>
              <a:rPr lang="en-US" baseline="0" dirty="0"/>
              <a:t> Gamalink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3: (ESA)</a:t>
            </a:r>
            <a:r>
              <a:rPr lang="en" baseline="0" dirty="0"/>
              <a:t> Rather sophisticated model-based prediction/heuristics alogrithm for schedule creation, A-Sync proposed, Mention the balance of p</a:t>
            </a:r>
            <a:r>
              <a:rPr lang="en-US" baseline="0" dirty="0"/>
              <a:t>ow</a:t>
            </a:r>
            <a:r>
              <a:rPr lang="en" baseline="0" dirty="0"/>
              <a:t>er and data budgets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No coincidence that all of these happen</a:t>
            </a:r>
            <a:r>
              <a:rPr lang="en-US" dirty="0"/>
              <a:t>e</a:t>
            </a:r>
            <a:r>
              <a:rPr lang="en" dirty="0"/>
              <a:t>d to be published in 2016</a:t>
            </a:r>
          </a:p>
        </p:txBody>
      </p:sp>
    </p:spTree>
    <p:extLst>
      <p:ext uri="{BB962C8B-B14F-4D97-AF65-F5344CB8AC3E}">
        <p14:creationId xmlns:p14="http://schemas.microsoft.com/office/powerpoint/2010/main" val="38270419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baseline="0" dirty="0"/>
              <a:t>1: </a:t>
            </a:r>
            <a:r>
              <a:rPr lang="en-US" baseline="0" dirty="0"/>
              <a:t>Delay-and disruption-tolerant networking (DTN): an alternative solution for future satellite networking applications </a:t>
            </a:r>
            <a:r>
              <a:rPr lang="en-US" sz="1100" b="0" i="0" u="non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(Farrell)</a:t>
            </a:r>
            <a:endParaRPr lang="en" baseline="0" dirty="0"/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2: </a:t>
            </a:r>
            <a:r>
              <a:rPr lang="en-US" baseline="0" dirty="0"/>
              <a:t>Performance comparison of AODV, DSDV, OLSR and DSR routing protocols in mobile ad hoc networks (</a:t>
            </a:r>
            <a:r>
              <a:rPr lang="en-US" i="0" baseline="0" dirty="0"/>
              <a:t>Many such papers exist)</a:t>
            </a:r>
            <a:endParaRPr lang="en" i="0" baseline="0" dirty="0"/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3: </a:t>
            </a:r>
            <a:r>
              <a:rPr lang="en-US" baseline="0" dirty="0"/>
              <a:t>RPL in a nutshell: A survey (A rather large nutshell)</a:t>
            </a:r>
            <a:endParaRPr lang="en" baseline="0" dirty="0"/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4: </a:t>
            </a:r>
            <a:r>
              <a:rPr lang="en-US" baseline="0" dirty="0"/>
              <a:t>Synchronization and </a:t>
            </a:r>
            <a:r>
              <a:rPr lang="en-US" b="0" baseline="0" dirty="0" err="1"/>
              <a:t>syntonization</a:t>
            </a:r>
            <a:r>
              <a:rPr lang="en-US" baseline="0" dirty="0"/>
              <a:t> of formation flying </a:t>
            </a:r>
            <a:r>
              <a:rPr lang="en-US" baseline="0" dirty="0" err="1"/>
              <a:t>cubesats</a:t>
            </a:r>
            <a:r>
              <a:rPr lang="en-US" baseline="0" dirty="0"/>
              <a:t> using the </a:t>
            </a:r>
            <a:r>
              <a:rPr lang="en-US" baseline="0" dirty="0" err="1"/>
              <a:t>namuru</a:t>
            </a:r>
            <a:r>
              <a:rPr lang="en-US" baseline="0" dirty="0"/>
              <a:t> V3. 2 </a:t>
            </a:r>
            <a:r>
              <a:rPr lang="en-US" baseline="0" dirty="0" err="1"/>
              <a:t>spaceborne</a:t>
            </a:r>
            <a:r>
              <a:rPr lang="en-US" baseline="0" dirty="0"/>
              <a:t> GPS receiver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	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2017785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10m (5m CubeMac</a:t>
            </a:r>
            <a:r>
              <a:rPr lang="en" baseline="0" dirty="0"/>
              <a:t> / 5m Demo)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204280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Besides</a:t>
            </a:r>
            <a:r>
              <a:rPr lang="en" baseline="0" dirty="0"/>
              <a:t> </a:t>
            </a:r>
            <a:r>
              <a:rPr lang="en" b="1" baseline="0" dirty="0"/>
              <a:t>high-level work on the project </a:t>
            </a:r>
            <a:r>
              <a:rPr lang="en" baseline="0" dirty="0"/>
              <a:t>the bulk of the work thus far has gone into </a:t>
            </a:r>
            <a:r>
              <a:rPr lang="en" b="1" baseline="0" dirty="0"/>
              <a:t>replicating the prior work of Radhakrishnan et al.</a:t>
            </a:r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Authors speak of reclustering/master election but give </a:t>
            </a:r>
            <a:r>
              <a:rPr lang="en" b="1" baseline="0" dirty="0"/>
              <a:t>no details on the approach taken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Hopefully</a:t>
            </a:r>
            <a:r>
              <a:rPr lang="en" baseline="0" dirty="0"/>
              <a:t> moving away from fixed approach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7689517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889307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152887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5m</a:t>
            </a:r>
            <a:endParaRPr lang="en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1: Given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2: Ramifications</a:t>
            </a:r>
            <a:r>
              <a:rPr lang="en" baseline="0" dirty="0"/>
              <a:t> for limited mission schedules and reliability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3: The amount</a:t>
            </a:r>
            <a:r>
              <a:rPr lang="en" baseline="0" dirty="0"/>
              <a:t> of time packets spend waiting on MAC queue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4: State based</a:t>
            </a:r>
          </a:p>
        </p:txBody>
      </p:sp>
    </p:spTree>
    <p:extLst>
      <p:ext uri="{BB962C8B-B14F-4D97-AF65-F5344CB8AC3E}">
        <p14:creationId xmlns:p14="http://schemas.microsoft.com/office/powerpoint/2010/main" val="754909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baseline="0" dirty="0"/>
              <a:t>&lt;5m</a:t>
            </a:r>
            <a:endParaRPr lang="en" b="1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As</a:t>
            </a:r>
            <a:r>
              <a:rPr lang="en" baseline="0" dirty="0"/>
              <a:t> packet size increases less packets sent per slot</a:t>
            </a:r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256 approaches the largests packet size that a slot of 100ms can handle can handle</a:t>
            </a:r>
          </a:p>
        </p:txBody>
      </p:sp>
    </p:spTree>
    <p:extLst>
      <p:ext uri="{BB962C8B-B14F-4D97-AF65-F5344CB8AC3E}">
        <p14:creationId xmlns:p14="http://schemas.microsoft.com/office/powerpoint/2010/main" val="9822022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Across all runs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Packets reaching ground in</a:t>
            </a:r>
            <a:r>
              <a:rPr lang="en" baseline="0" dirty="0"/>
              <a:t> under approx 2 frames as expected (Each frame = 0.6s)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580005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Across</a:t>
            </a:r>
            <a:r>
              <a:rPr lang="en" baseline="0" dirty="0"/>
              <a:t> all runs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7653912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Over 100s period</a:t>
            </a:r>
          </a:p>
        </p:txBody>
      </p:sp>
    </p:spTree>
    <p:extLst>
      <p:ext uri="{BB962C8B-B14F-4D97-AF65-F5344CB8AC3E}">
        <p14:creationId xmlns:p14="http://schemas.microsoft.com/office/powerpoint/2010/main" val="24074829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Zero</a:t>
            </a:r>
            <a:r>
              <a:rPr lang="en" baseline="0" dirty="0"/>
              <a:t> recharge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867109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&lt;5m</a:t>
            </a:r>
            <a:endParaRPr lang="en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970754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426544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615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Increased interest in multi-</a:t>
            </a:r>
            <a:r>
              <a:rPr lang="en" baseline="0" dirty="0"/>
              <a:t>CS missions: Economical, Technological, Politcal etc.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27713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 dirty="0"/>
              <a:t>Collaborative applications:</a:t>
            </a:r>
            <a:r>
              <a:rPr lang="en" sz="1100" baseline="0" dirty="0"/>
              <a:t> Sensing, Communications, Exploration etc. </a:t>
            </a:r>
          </a:p>
          <a:p>
            <a:pPr lvl="1" rtl="0">
              <a:spcBef>
                <a:spcPts val="0"/>
              </a:spcBef>
              <a:buNone/>
            </a:pPr>
            <a:r>
              <a:rPr lang="en" sz="1100" dirty="0"/>
              <a:t>Untested constellation concepts: Some upcoming</a:t>
            </a:r>
            <a:r>
              <a:rPr lang="en" sz="1100" baseline="0" dirty="0"/>
              <a:t> missions, some proposals, some very basic investiagtions</a:t>
            </a:r>
            <a:endParaRPr lang="en" sz="1100" dirty="0"/>
          </a:p>
          <a:p>
            <a:pPr lvl="1" rtl="0">
              <a:spcBef>
                <a:spcPts val="0"/>
              </a:spcBef>
              <a:buNone/>
            </a:pPr>
            <a:r>
              <a:rPr lang="en" sz="1100" dirty="0"/>
              <a:t>High level distributed applications : </a:t>
            </a:r>
            <a:r>
              <a:rPr lang="en" sz="1100" b="1" baseline="0" dirty="0"/>
              <a:t>Challa/McNair</a:t>
            </a:r>
            <a:endParaRPr lang="en" sz="1100" b="1" dirty="0"/>
          </a:p>
          <a:p>
            <a:pPr lvl="1" rtl="0">
              <a:spcBef>
                <a:spcPts val="0"/>
              </a:spcBef>
              <a:buNone/>
            </a:pPr>
            <a:r>
              <a:rPr lang="en" sz="1100" dirty="0"/>
              <a:t>Low-fidelity simulation/analysis of proposed protocols: </a:t>
            </a:r>
            <a:r>
              <a:rPr lang="en" sz="1100" b="1" dirty="0"/>
              <a:t>Radhakrishnan</a:t>
            </a:r>
            <a:r>
              <a:rPr lang="en" sz="1100" baseline="0" dirty="0"/>
              <a:t> etc. Survey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100" baseline="0" dirty="0"/>
              <a:t>Refer back to initial motivation</a:t>
            </a:r>
          </a:p>
        </p:txBody>
      </p:sp>
    </p:spTree>
    <p:extLst>
      <p:ext uri="{BB962C8B-B14F-4D97-AF65-F5344CB8AC3E}">
        <p14:creationId xmlns:p14="http://schemas.microsoft.com/office/powerpoint/2010/main" val="3502987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100" dirty="0"/>
              <a:t>Optimization challenge, minimal prior work</a:t>
            </a:r>
            <a:r>
              <a:rPr lang="en" sz="1100" baseline="0" dirty="0"/>
              <a:t> on developing energy awareness in such scenarios (‘Nodes’ election)</a:t>
            </a:r>
            <a:endParaRPr lang="en" sz="11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100" dirty="0"/>
              <a:t>S2G</a:t>
            </a:r>
            <a:r>
              <a:rPr lang="en" sz="1100" baseline="0" dirty="0"/>
              <a:t>: 500-600km (12kbps) 4W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100" baseline="0" dirty="0"/>
              <a:t>S2S: Intending to avoid redundant comms but still maintain a somewhat stable mobile network and maximize S2G throughput</a:t>
            </a:r>
            <a:endParaRPr lang="en" sz="1100" dirty="0"/>
          </a:p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406614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/>
              <a:t>&gt;10m (how</a:t>
            </a:r>
            <a:r>
              <a:rPr lang="en" b="1" baseline="0" dirty="0"/>
              <a:t> to approach)</a:t>
            </a:r>
            <a:endParaRPr lang="en" b="1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The really fun</a:t>
            </a:r>
            <a:r>
              <a:rPr lang="en" baseline="0" dirty="0"/>
              <a:t> part of the presentation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Just an overview intended to illustrate the nature of the works considererd</a:t>
            </a:r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A quick comment on key works</a:t>
            </a:r>
            <a:endParaRPr lang="en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1:</a:t>
            </a:r>
            <a:r>
              <a:rPr lang="en-US" baseline="0" dirty="0"/>
              <a:t> WSN-ME architectures highly relevant mobile DC/R. Routing (well covered), Discovery, Data Transfer (Excellent paper)</a:t>
            </a:r>
            <a:endParaRPr lang="en" dirty="0"/>
          </a:p>
          <a:p>
            <a:r>
              <a:rPr lang="en" dirty="0"/>
              <a:t>2: Considering same tradeoff, mobile sinks, 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Maximum Amount Shortest Path (MASP), </a:t>
            </a:r>
            <a:r>
              <a:rPr lang="en-US" sz="11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OMNeT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1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subsink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selection, beats shortest-path-tree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3:</a:t>
            </a:r>
            <a:r>
              <a:rPr lang="en-US" baseline="0" dirty="0"/>
              <a:t> 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Energy as a routing metric. Cluster architectures. Cycling. TDMA for Data-gathering application. </a:t>
            </a:r>
            <a:r>
              <a:rPr lang="en-US"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Cross-layer recommendation</a:t>
            </a:r>
          </a:p>
          <a:p>
            <a:pPr lvl="0" rtl="0">
              <a:spcBef>
                <a:spcPts val="0"/>
              </a:spcBef>
              <a:buNone/>
            </a:pPr>
            <a:endParaRPr lang="en-US" sz="11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dirty="0"/>
              <a:t>Also</a:t>
            </a:r>
            <a:r>
              <a:rPr lang="en-US" baseline="0" dirty="0"/>
              <a:t>: </a:t>
            </a:r>
            <a:r>
              <a:rPr lang="en-US" dirty="0"/>
              <a:t>Prediction or not? An energy-efficient framework for clustering-based data collection in wireless sensor networks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Other work</a:t>
            </a:r>
            <a:r>
              <a:rPr lang="en" baseline="0" dirty="0"/>
              <a:t> mentioning satellite based WSNs exists but few available any great detail</a:t>
            </a:r>
            <a:endParaRPr lang="en-US" baseline="0" dirty="0"/>
          </a:p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64167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1: (IEEE) packet loss, delay, jitter, bandwidth,</a:t>
            </a:r>
            <a:r>
              <a:rPr lang="en" baseline="0" dirty="0"/>
              <a:t> 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(DREAM) protocol (</a:t>
            </a:r>
            <a:r>
              <a:rPr lang="en-US" sz="11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), DSR praised, CBRP might be next best, stick with reactive. Would like more depth.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2:</a:t>
            </a:r>
            <a:r>
              <a:rPr lang="en-US" baseline="0" dirty="0"/>
              <a:t> (Springer Book) V2V/V2I, focus MAC/Net+, Mobile IPv6 / 802.11 stack based, far less resource constrained, Car to Car Consortium</a:t>
            </a:r>
            <a:endParaRPr lang="en" dirty="0"/>
          </a:p>
          <a:p>
            <a:r>
              <a:rPr lang="en" dirty="0"/>
              <a:t>3:</a:t>
            </a:r>
            <a:r>
              <a:rPr lang="en-US" baseline="0" dirty="0"/>
              <a:t> (Ad Hoc Networks) </a:t>
            </a:r>
            <a:r>
              <a:rPr lang="en-US" sz="11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FANET cross-layer architecture (IMAC-UAV . DOLSR) Cooperative Autonomous Reconfigurable UAV Swarm (CARUS) similar, predictable movement, Power consumption and network lifetime</a:t>
            </a:r>
          </a:p>
          <a:p>
            <a:r>
              <a:rPr lang="en-US" dirty="0"/>
              <a:t>Cross layer design for mobile Ad-Hoc Unmanned Aerial Vehicle communication networks (From 3) E2E++</a:t>
            </a:r>
            <a:r>
              <a:rPr lang="en-US" baseline="0" dirty="0"/>
              <a:t> Directional antennae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baseline="0" dirty="0"/>
              <a:t>A lot of recent MANET work focued on security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37087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11111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598400" y="1763225"/>
            <a:ext cx="5947199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defRPr sz="4800" b="1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0" name="Shape 10"/>
          <p:cNvGrpSpPr/>
          <p:nvPr/>
        </p:nvGrpSpPr>
        <p:grpSpPr>
          <a:xfrm>
            <a:off x="3239977" y="-11"/>
            <a:ext cx="2664078" cy="1326979"/>
            <a:chOff x="3578850" y="-50"/>
            <a:chExt cx="1816500" cy="904800"/>
          </a:xfrm>
        </p:grpSpPr>
        <p:sp>
          <p:nvSpPr>
            <p:cNvPr id="11" name="Shape 11"/>
            <p:cNvSpPr/>
            <p:nvPr/>
          </p:nvSpPr>
          <p:spPr>
            <a:xfrm rot="10800000">
              <a:off x="3578850" y="-50"/>
              <a:ext cx="1816500" cy="904800"/>
            </a:xfrm>
            <a:prstGeom prst="triangle">
              <a:avLst>
                <a:gd name="adj" fmla="val 50000"/>
              </a:avLst>
            </a:pr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rot="10800000">
              <a:off x="4487250" y="-50"/>
              <a:ext cx="908100" cy="904800"/>
            </a:xfrm>
            <a:prstGeom prst="triangle">
              <a:avLst>
                <a:gd name="adj" fmla="val 10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2129175" y="2992450"/>
            <a:ext cx="48858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666666"/>
              </a:buClr>
              <a:buSzPct val="1000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666666"/>
              </a:buClr>
              <a:buSzPct val="100000"/>
              <a:buNone/>
              <a:defRPr sz="18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666666"/>
              </a:buClr>
              <a:buSzPct val="100000"/>
              <a:buNone/>
              <a:defRPr sz="18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/>
          <p:nvPr/>
        </p:nvSpPr>
        <p:spPr>
          <a:xfrm rot="10800000">
            <a:off x="3269345" y="-44121"/>
            <a:ext cx="2605500" cy="12978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2454925" y="1045950"/>
            <a:ext cx="4234200" cy="3188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/>
          <p:nvPr/>
        </p:nvSpPr>
        <p:spPr>
          <a:xfrm>
            <a:off x="3593400" y="-11473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</a:t>
            </a:r>
          </a:p>
        </p:txBody>
      </p:sp>
      <p:sp>
        <p:nvSpPr>
          <p:cNvPr id="20" name="Shape 20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1031425" y="1351100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784099" y="1453625"/>
            <a:ext cx="3677100" cy="3472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682718" y="1453625"/>
            <a:ext cx="3677100" cy="3472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539000" y="1471725"/>
            <a:ext cx="2579100" cy="3454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3250326" y="1471725"/>
            <a:ext cx="2579099" cy="3454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3"/>
          </p:nvPr>
        </p:nvSpPr>
        <p:spPr>
          <a:xfrm>
            <a:off x="5961652" y="1471725"/>
            <a:ext cx="2579100" cy="3454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/>
          <p:nvPr/>
        </p:nvSpPr>
        <p:spPr>
          <a:xfrm rot="10800000">
            <a:off x="3821305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352350" y="4177700"/>
            <a:ext cx="4439400" cy="519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360"/>
              </a:spcBef>
              <a:buClr>
                <a:srgbClr val="666666"/>
              </a:buClr>
              <a:buSzPct val="100000"/>
              <a:buNone/>
              <a:defRPr sz="1400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41" name="Shape 41"/>
          <p:cNvSpPr/>
          <p:nvPr/>
        </p:nvSpPr>
        <p:spPr>
          <a:xfrm>
            <a:off x="3821305" y="4697309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bottom decora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3821305" y="4465657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SzPct val="100000"/>
              <a:buFont typeface="Playfair Display"/>
              <a:buNone/>
              <a:defRPr sz="1800" i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031425" y="1351100"/>
            <a:ext cx="7081200" cy="346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600"/>
              </a:spcBef>
              <a:buClr>
                <a:srgbClr val="CC0000"/>
              </a:buClr>
              <a:buSzPct val="100000"/>
              <a:buFont typeface="Lora"/>
              <a:buChar char="◈"/>
              <a:defRPr sz="2400">
                <a:latin typeface="Lora"/>
                <a:ea typeface="Lora"/>
                <a:cs typeface="Lora"/>
                <a:sym typeface="Lora"/>
              </a:defRPr>
            </a:lvl1pPr>
            <a:lvl2pPr lvl="1">
              <a:lnSpc>
                <a:spcPct val="115000"/>
              </a:lnSpc>
              <a:spcBef>
                <a:spcPts val="480"/>
              </a:spcBef>
              <a:buClr>
                <a:srgbClr val="CC0000"/>
              </a:buClr>
              <a:buSzPct val="100000"/>
              <a:buFont typeface="Lora"/>
              <a:buChar char="⬥"/>
              <a:defRPr sz="2000">
                <a:latin typeface="Lora"/>
                <a:ea typeface="Lora"/>
                <a:cs typeface="Lora"/>
                <a:sym typeface="Lora"/>
              </a:defRPr>
            </a:lvl2pPr>
            <a:lvl3pPr lvl="2">
              <a:lnSpc>
                <a:spcPct val="115000"/>
              </a:lnSpc>
              <a:spcBef>
                <a:spcPts val="480"/>
              </a:spcBef>
              <a:buClr>
                <a:srgbClr val="CC0000"/>
              </a:buClr>
              <a:buSzPct val="100000"/>
              <a:buFont typeface="Lora"/>
              <a:buChar char="⬦"/>
              <a:defRPr sz="2000">
                <a:latin typeface="Lora"/>
                <a:ea typeface="Lora"/>
                <a:cs typeface="Lora"/>
                <a:sym typeface="Lora"/>
              </a:defRPr>
            </a:lvl3pPr>
            <a:lvl4pPr lvl="3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4pPr>
            <a:lvl5pPr lvl="4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5pPr>
            <a:lvl6pPr lvl="5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6pPr>
            <a:lvl7pPr lvl="6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7pPr>
            <a:lvl8pPr lvl="7">
              <a:lnSpc>
                <a:spcPct val="115000"/>
              </a:lnSpc>
              <a:spcBef>
                <a:spcPts val="360"/>
              </a:spcBef>
              <a:buSzPct val="100000"/>
              <a:buFont typeface="Lora"/>
              <a:defRPr sz="2000">
                <a:latin typeface="Lora"/>
                <a:ea typeface="Lora"/>
                <a:cs typeface="Lora"/>
                <a:sym typeface="Lora"/>
              </a:defRPr>
            </a:lvl8pPr>
            <a:lvl9pPr lvl="8">
              <a:lnSpc>
                <a:spcPct val="115000"/>
              </a:lnSpc>
              <a:spcBef>
                <a:spcPts val="360"/>
              </a:spcBef>
              <a:buSzPct val="100000"/>
              <a:buFont typeface="Lora"/>
              <a:defRPr sz="2000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901192" y="1826530"/>
            <a:ext cx="7341617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i="0" dirty="0">
                <a:solidFill>
                  <a:schemeClr val="tx1"/>
                </a:solidFill>
              </a:rPr>
              <a:t>CubeSat Networks</a:t>
            </a:r>
            <a:br>
              <a:rPr lang="en-US" sz="2400" i="0" dirty="0">
                <a:solidFill>
                  <a:schemeClr val="tx1"/>
                </a:solidFill>
              </a:rPr>
            </a:br>
            <a:br>
              <a:rPr lang="en-US" sz="2400" i="0" dirty="0">
                <a:solidFill>
                  <a:schemeClr val="tx1"/>
                </a:solidFill>
              </a:rPr>
            </a:br>
            <a:r>
              <a:rPr lang="en-US" sz="2400" b="0" i="0" dirty="0">
                <a:solidFill>
                  <a:schemeClr val="tx1"/>
                </a:solidFill>
              </a:rPr>
              <a:t>Balancing Energy Consumption with Data Throughput</a:t>
            </a:r>
            <a:br>
              <a:rPr lang="en-US" sz="2400" i="0" dirty="0">
                <a:solidFill>
                  <a:schemeClr val="tx1"/>
                </a:solidFill>
              </a:rPr>
            </a:br>
            <a:br>
              <a:rPr lang="en-US" sz="2400" i="0" dirty="0">
                <a:solidFill>
                  <a:schemeClr val="tx1"/>
                </a:solidFill>
              </a:rPr>
            </a:br>
            <a:br>
              <a:rPr lang="en-US" sz="2400" i="0" dirty="0">
                <a:solidFill>
                  <a:schemeClr val="tx1"/>
                </a:solidFill>
              </a:rPr>
            </a:br>
            <a:r>
              <a:rPr lang="en" sz="1800" b="0" i="0" dirty="0">
                <a:solidFill>
                  <a:schemeClr val="bg1">
                    <a:lumMod val="50000"/>
                  </a:schemeClr>
                </a:solidFill>
              </a:rPr>
              <a:t>Stephen Ennis</a:t>
            </a:r>
            <a:br>
              <a:rPr lang="en" sz="1800" b="0" i="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" sz="900" b="0" i="0" dirty="0">
                <a:solidFill>
                  <a:schemeClr val="bg1">
                    <a:lumMod val="50000"/>
                  </a:schemeClr>
                </a:solidFill>
              </a:rPr>
              <a:t> </a:t>
            </a:r>
            <a:br>
              <a:rPr lang="en" sz="1800" b="0" i="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" sz="1800" b="0" i="0" dirty="0">
                <a:solidFill>
                  <a:schemeClr val="bg1">
                    <a:lumMod val="50000"/>
                  </a:schemeClr>
                </a:solidFill>
              </a:rPr>
              <a:t>Supervisor: Dr. Jonathon Dukes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CubeSat Communications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4" y="1157894"/>
            <a:ext cx="7590061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Inter-satellite links for CubeSats - 2013 [7]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Optimal multiple access protocol for inter-satellite communication in small satellite systems – 2014 [8] (</a:t>
            </a:r>
            <a:r>
              <a:rPr lang="en-US" sz="1800" dirty="0" err="1"/>
              <a:t>CubeMac</a:t>
            </a:r>
            <a:r>
              <a:rPr lang="en-US" sz="1800" dirty="0"/>
              <a:t>)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Survey of Inter-satellite Communication for Small Satellite Systems: Physical Layer to Network Layer View – 2016 [9]</a:t>
            </a:r>
            <a:endParaRPr lang="en" sz="1800" dirty="0"/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1 - </a:t>
            </a:r>
            <a:r>
              <a:rPr lang="en" sz="2400" i="0" dirty="0">
                <a:solidFill>
                  <a:srgbClr val="CC0000"/>
                </a:solidFill>
              </a:rPr>
              <a:t>2</a:t>
            </a:r>
            <a:r>
              <a:rPr lang="en" sz="2400" i="0" dirty="0">
                <a:solidFill>
                  <a:srgbClr val="B7B7B7"/>
                </a:solidFill>
              </a:rPr>
              <a:t> - 3 - 4 - 5</a:t>
            </a: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08091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Missions of Note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57894"/>
            <a:ext cx="6838946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Nodes: A Flight Demonstration of Networked Spacecraft Command and Control – 2016 [10]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The STU-2 CubeSat Mission and In-Orbit Test Results – 2016 [11]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Battery-Aware Scheduling in Low Orbit: The </a:t>
            </a:r>
            <a:r>
              <a:rPr lang="en-US" sz="1800" dirty="0" err="1"/>
              <a:t>GomX</a:t>
            </a:r>
            <a:r>
              <a:rPr lang="en-US" sz="1800" dirty="0"/>
              <a:t>–3 Case – 2016 [12]</a:t>
            </a:r>
            <a:endParaRPr lang="en" sz="1800" dirty="0"/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</a:t>
            </a:r>
            <a:r>
              <a:rPr lang="en" sz="2400" i="0">
                <a:solidFill>
                  <a:srgbClr val="CC0000"/>
                </a:solidFill>
              </a:rPr>
              <a:t>2</a:t>
            </a:r>
            <a:r>
              <a:rPr lang="en" sz="2400" i="0">
                <a:solidFill>
                  <a:srgbClr val="B7B7B7"/>
                </a:solidFill>
              </a:rPr>
              <a:t> - 3 - 4 - 5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8061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Other Areas of Note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3101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Delay Tolerant Networking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AODV and friends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RPL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GNSS Clock Synchronization</a:t>
            </a:r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</a:t>
            </a:r>
            <a:r>
              <a:rPr lang="en" sz="2400" i="0">
                <a:solidFill>
                  <a:srgbClr val="CC0000"/>
                </a:solidFill>
              </a:rPr>
              <a:t>2</a:t>
            </a:r>
            <a:r>
              <a:rPr lang="en" sz="2400" i="0">
                <a:solidFill>
                  <a:srgbClr val="B7B7B7"/>
                </a:solidFill>
              </a:rPr>
              <a:t> - 3 - 4 - 5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0794" y="1687509"/>
            <a:ext cx="2961598" cy="1954434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21249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Current Design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</a:p>
        </p:txBody>
      </p:sp>
      <p:sp>
        <p:nvSpPr>
          <p:cNvPr id="180" name="Shape 180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B7B7B7"/>
                </a:solidFill>
              </a:rPr>
              <a:t>1 - 2 - </a:t>
            </a:r>
            <a:r>
              <a:rPr lang="en" sz="2400" i="0" dirty="0">
                <a:solidFill>
                  <a:srgbClr val="CC0000"/>
                </a:solidFill>
              </a:rPr>
              <a:t>3</a:t>
            </a:r>
            <a:r>
              <a:rPr lang="en" sz="2400" i="0" dirty="0">
                <a:solidFill>
                  <a:srgbClr val="B7B7B7"/>
                </a:solidFill>
              </a:rPr>
              <a:t> - 4 - 5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Quick Timeline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050570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Began work with Dr. Farrell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Week 1M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Change of supervisor to Dr. Dukes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8M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Reassessment/Scoping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8M : 11M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Dropped dyanmics modelling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" sz="1800" dirty="0"/>
              <a:t>&amp; began work with NS-3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12M</a:t>
            </a:r>
            <a:endParaRPr lang="en" sz="1800" dirty="0"/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Switched to OMNeT++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- 2H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Modelling prior art MAC protocol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3H : 8H</a:t>
            </a:r>
          </a:p>
          <a:p>
            <a:pPr marL="457200" indent="-34290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Introducing ground station </a:t>
            </a:r>
            <a:r>
              <a:rPr lang="en" sz="1800" dirty="0">
                <a:solidFill>
                  <a:schemeClr val="bg1">
                    <a:lumMod val="75000"/>
                  </a:schemeClr>
                </a:solidFill>
              </a:rPr>
              <a:t>– 8H : Present</a:t>
            </a:r>
          </a:p>
        </p:txBody>
      </p:sp>
      <p:grpSp>
        <p:nvGrpSpPr>
          <p:cNvPr id="10" name="Shape 363"/>
          <p:cNvGrpSpPr/>
          <p:nvPr/>
        </p:nvGrpSpPr>
        <p:grpSpPr>
          <a:xfrm>
            <a:off x="4413469" y="97660"/>
            <a:ext cx="337562" cy="337562"/>
            <a:chOff x="1922075" y="1629000"/>
            <a:chExt cx="437200" cy="437200"/>
          </a:xfrm>
        </p:grpSpPr>
        <p:sp>
          <p:nvSpPr>
            <p:cNvPr id="11" name="Shape 364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365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2823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CubeMac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Cluster based hybrid</a:t>
            </a:r>
            <a:r>
              <a:rPr lang="en" sz="1800" b="1" dirty="0"/>
              <a:t> </a:t>
            </a:r>
            <a:r>
              <a:rPr lang="en" sz="1800" dirty="0"/>
              <a:t>TDMA/CDMA</a:t>
            </a:r>
            <a:r>
              <a:rPr lang="en" sz="1800" b="1" dirty="0"/>
              <a:t> </a:t>
            </a:r>
            <a:r>
              <a:rPr lang="en" sz="1800" dirty="0"/>
              <a:t>scheme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Cluster consists of one Master (M) and n Slaves (S)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Masters use TDMA for all communications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Slaves only communicate with their cluster master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Slaves use CDMA within dedicated “uplink” slot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Fixed time slots, slot assignment and cluster configurations</a:t>
            </a:r>
          </a:p>
        </p:txBody>
      </p:sp>
      <p:grpSp>
        <p:nvGrpSpPr>
          <p:cNvPr id="9" name="Shape 363"/>
          <p:cNvGrpSpPr/>
          <p:nvPr/>
        </p:nvGrpSpPr>
        <p:grpSpPr>
          <a:xfrm>
            <a:off x="4413469" y="97660"/>
            <a:ext cx="337562" cy="337562"/>
            <a:chOff x="1922075" y="1629000"/>
            <a:chExt cx="437200" cy="437200"/>
          </a:xfrm>
        </p:grpSpPr>
        <p:sp>
          <p:nvSpPr>
            <p:cNvPr id="15" name="Shape 364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365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" name="Shape 18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</a:t>
            </a:r>
            <a:r>
              <a:rPr lang="en" sz="2400" i="0">
                <a:solidFill>
                  <a:srgbClr val="CC0000"/>
                </a:solidFill>
              </a:rPr>
              <a:t>3</a:t>
            </a:r>
            <a:r>
              <a:rPr lang="en" sz="2400" i="0">
                <a:solidFill>
                  <a:srgbClr val="B7B7B7"/>
                </a:solidFill>
              </a:rPr>
              <a:t> - 4 - 5</a:t>
            </a:r>
            <a:endParaRPr lang="en" sz="2400" i="0" dirty="0">
              <a:solidFill>
                <a:srgbClr val="B7B7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83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5996443" y="3470026"/>
            <a:ext cx="1375508" cy="909623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880261" y="3470026"/>
            <a:ext cx="1375508" cy="909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1667327" y="3470025"/>
            <a:ext cx="1375508" cy="9096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/>
          <p:cNvSpPr/>
          <p:nvPr/>
        </p:nvSpPr>
        <p:spPr>
          <a:xfrm>
            <a:off x="5115170" y="1361818"/>
            <a:ext cx="2235200" cy="173501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/>
          <p:cNvSpPr/>
          <p:nvPr/>
        </p:nvSpPr>
        <p:spPr>
          <a:xfrm>
            <a:off x="1867877" y="1361818"/>
            <a:ext cx="2235200" cy="1735016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CubeMac</a:t>
            </a:r>
          </a:p>
        </p:txBody>
      </p:sp>
      <p:grpSp>
        <p:nvGrpSpPr>
          <p:cNvPr id="9" name="Shape 363"/>
          <p:cNvGrpSpPr/>
          <p:nvPr/>
        </p:nvGrpSpPr>
        <p:grpSpPr>
          <a:xfrm>
            <a:off x="4413469" y="97660"/>
            <a:ext cx="337562" cy="337562"/>
            <a:chOff x="1922075" y="1629000"/>
            <a:chExt cx="437200" cy="437200"/>
          </a:xfrm>
        </p:grpSpPr>
        <p:sp>
          <p:nvSpPr>
            <p:cNvPr id="15" name="Shape 364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365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" name="Shape 18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1 - 2 - </a:t>
            </a:r>
            <a:r>
              <a:rPr lang="en" sz="2400" i="0" dirty="0">
                <a:solidFill>
                  <a:srgbClr val="CC0000"/>
                </a:solidFill>
              </a:rPr>
              <a:t>3</a:t>
            </a:r>
            <a:r>
              <a:rPr lang="en" sz="2400" i="0" dirty="0">
                <a:solidFill>
                  <a:srgbClr val="B7B7B7"/>
                </a:solidFill>
              </a:rPr>
              <a:t> - 4 - 5</a:t>
            </a:r>
          </a:p>
        </p:txBody>
      </p:sp>
      <p:sp>
        <p:nvSpPr>
          <p:cNvPr id="2" name="Cube 1"/>
          <p:cNvSpPr/>
          <p:nvPr/>
        </p:nvSpPr>
        <p:spPr>
          <a:xfrm>
            <a:off x="2139350" y="1574964"/>
            <a:ext cx="431462" cy="367542"/>
          </a:xfrm>
          <a:prstGeom prst="cub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S</a:t>
            </a:r>
          </a:p>
        </p:txBody>
      </p:sp>
      <p:sp>
        <p:nvSpPr>
          <p:cNvPr id="10" name="Cube 9"/>
          <p:cNvSpPr/>
          <p:nvPr/>
        </p:nvSpPr>
        <p:spPr>
          <a:xfrm>
            <a:off x="2139350" y="2516147"/>
            <a:ext cx="431462" cy="367542"/>
          </a:xfrm>
          <a:prstGeom prst="cub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S</a:t>
            </a:r>
          </a:p>
        </p:txBody>
      </p:sp>
      <p:sp>
        <p:nvSpPr>
          <p:cNvPr id="11" name="Cube 10"/>
          <p:cNvSpPr/>
          <p:nvPr/>
        </p:nvSpPr>
        <p:spPr>
          <a:xfrm>
            <a:off x="6593688" y="1574964"/>
            <a:ext cx="431462" cy="367542"/>
          </a:xfrm>
          <a:prstGeom prst="cub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S</a:t>
            </a:r>
          </a:p>
        </p:txBody>
      </p:sp>
      <p:sp>
        <p:nvSpPr>
          <p:cNvPr id="12" name="Cube 11"/>
          <p:cNvSpPr/>
          <p:nvPr/>
        </p:nvSpPr>
        <p:spPr>
          <a:xfrm>
            <a:off x="6593688" y="2516147"/>
            <a:ext cx="431462" cy="367542"/>
          </a:xfrm>
          <a:prstGeom prst="cub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S</a:t>
            </a:r>
          </a:p>
        </p:txBody>
      </p:sp>
      <p:sp>
        <p:nvSpPr>
          <p:cNvPr id="13" name="Cube 12"/>
          <p:cNvSpPr/>
          <p:nvPr/>
        </p:nvSpPr>
        <p:spPr>
          <a:xfrm>
            <a:off x="3431598" y="2045555"/>
            <a:ext cx="431462" cy="36754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M</a:t>
            </a:r>
          </a:p>
        </p:txBody>
      </p:sp>
      <p:sp>
        <p:nvSpPr>
          <p:cNvPr id="14" name="Cube 13"/>
          <p:cNvSpPr/>
          <p:nvPr/>
        </p:nvSpPr>
        <p:spPr>
          <a:xfrm>
            <a:off x="5352343" y="2045555"/>
            <a:ext cx="431462" cy="36754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layfair Display" panose="00000500000000000000" pitchFamily="2" charset="0"/>
              </a:rPr>
              <a:t>M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023404" y="3485657"/>
            <a:ext cx="0" cy="90962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027390" y="4397749"/>
            <a:ext cx="708922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112625" y="3485656"/>
            <a:ext cx="0" cy="90962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hape 180"/>
          <p:cNvSpPr txBox="1">
            <a:spLocks/>
          </p:cNvSpPr>
          <p:nvPr/>
        </p:nvSpPr>
        <p:spPr>
          <a:xfrm>
            <a:off x="2756581" y="793276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1</a:t>
            </a:r>
          </a:p>
        </p:txBody>
      </p:sp>
      <p:sp>
        <p:nvSpPr>
          <p:cNvPr id="27" name="Shape 180"/>
          <p:cNvSpPr txBox="1">
            <a:spLocks/>
          </p:cNvSpPr>
          <p:nvPr/>
        </p:nvSpPr>
        <p:spPr>
          <a:xfrm>
            <a:off x="6003874" y="792041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2</a:t>
            </a:r>
          </a:p>
        </p:txBody>
      </p:sp>
      <p:sp>
        <p:nvSpPr>
          <p:cNvPr id="28" name="Shape 180"/>
          <p:cNvSpPr txBox="1">
            <a:spLocks/>
          </p:cNvSpPr>
          <p:nvPr/>
        </p:nvSpPr>
        <p:spPr>
          <a:xfrm>
            <a:off x="2126185" y="3635940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2</a:t>
            </a:r>
          </a:p>
        </p:txBody>
      </p:sp>
      <p:sp>
        <p:nvSpPr>
          <p:cNvPr id="29" name="Shape 180"/>
          <p:cNvSpPr txBox="1">
            <a:spLocks/>
          </p:cNvSpPr>
          <p:nvPr/>
        </p:nvSpPr>
        <p:spPr>
          <a:xfrm>
            <a:off x="4331194" y="3635940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1</a:t>
            </a:r>
          </a:p>
        </p:txBody>
      </p:sp>
      <p:sp>
        <p:nvSpPr>
          <p:cNvPr id="30" name="Shape 180"/>
          <p:cNvSpPr txBox="1">
            <a:spLocks/>
          </p:cNvSpPr>
          <p:nvPr/>
        </p:nvSpPr>
        <p:spPr>
          <a:xfrm>
            <a:off x="6461666" y="3635940"/>
            <a:ext cx="457792" cy="5685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 dirty="0">
                <a:solidFill>
                  <a:srgbClr val="B7B7B7"/>
                </a:solidFill>
              </a:rPr>
              <a:t>s</a:t>
            </a:r>
          </a:p>
        </p:txBody>
      </p:sp>
      <p:cxnSp>
        <p:nvCxnSpPr>
          <p:cNvPr id="23" name="Straight Arrow Connector 22"/>
          <p:cNvCxnSpPr>
            <a:stCxn id="14" idx="2"/>
            <a:endCxn id="13" idx="4"/>
          </p:cNvCxnSpPr>
          <p:nvPr/>
        </p:nvCxnSpPr>
        <p:spPr>
          <a:xfrm flipH="1">
            <a:off x="3771175" y="2275269"/>
            <a:ext cx="1581168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4" idx="5"/>
            <a:endCxn id="11" idx="2"/>
          </p:cNvCxnSpPr>
          <p:nvPr/>
        </p:nvCxnSpPr>
        <p:spPr>
          <a:xfrm flipV="1">
            <a:off x="5783805" y="1804678"/>
            <a:ext cx="809883" cy="37870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3" idx="2"/>
            <a:endCxn id="2" idx="4"/>
          </p:cNvCxnSpPr>
          <p:nvPr/>
        </p:nvCxnSpPr>
        <p:spPr>
          <a:xfrm flipH="1" flipV="1">
            <a:off x="2478927" y="1804678"/>
            <a:ext cx="952671" cy="47059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3" idx="2"/>
            <a:endCxn id="10" idx="4"/>
          </p:cNvCxnSpPr>
          <p:nvPr/>
        </p:nvCxnSpPr>
        <p:spPr>
          <a:xfrm flipH="1">
            <a:off x="2478927" y="2275269"/>
            <a:ext cx="952671" cy="47059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1" idx="2"/>
            <a:endCxn id="14" idx="5"/>
          </p:cNvCxnSpPr>
          <p:nvPr/>
        </p:nvCxnSpPr>
        <p:spPr>
          <a:xfrm flipH="1">
            <a:off x="5783805" y="1804678"/>
            <a:ext cx="809883" cy="37870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2" idx="2"/>
            <a:endCxn id="14" idx="5"/>
          </p:cNvCxnSpPr>
          <p:nvPr/>
        </p:nvCxnSpPr>
        <p:spPr>
          <a:xfrm flipH="1" flipV="1">
            <a:off x="5783805" y="2183383"/>
            <a:ext cx="809883" cy="562478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0" idx="4"/>
            <a:endCxn id="13" idx="2"/>
          </p:cNvCxnSpPr>
          <p:nvPr/>
        </p:nvCxnSpPr>
        <p:spPr>
          <a:xfrm flipV="1">
            <a:off x="2478927" y="2275269"/>
            <a:ext cx="952671" cy="47059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2" idx="4"/>
            <a:endCxn id="13" idx="2"/>
          </p:cNvCxnSpPr>
          <p:nvPr/>
        </p:nvCxnSpPr>
        <p:spPr>
          <a:xfrm>
            <a:off x="2478927" y="1804678"/>
            <a:ext cx="952671" cy="47059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692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0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0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0" grpId="0" animBg="1"/>
      <p:bldP spid="20" grpId="1" animBg="1"/>
      <p:bldP spid="25" grpId="0" animBg="1"/>
      <p:bldP spid="25" grpId="1" animBg="1"/>
      <p:bldP spid="18" grpId="0" animBg="1"/>
      <p:bldP spid="3" grpId="0" animBg="1"/>
      <p:bldP spid="2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6" grpId="0"/>
      <p:bldP spid="27" grpId="0"/>
      <p:bldP spid="28" grpId="0"/>
      <p:bldP spid="29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Demonstration</a:t>
            </a:r>
          </a:p>
        </p:txBody>
      </p:sp>
      <p:grpSp>
        <p:nvGrpSpPr>
          <p:cNvPr id="9" name="Shape 363"/>
          <p:cNvGrpSpPr/>
          <p:nvPr/>
        </p:nvGrpSpPr>
        <p:grpSpPr>
          <a:xfrm>
            <a:off x="4413469" y="97660"/>
            <a:ext cx="337562" cy="337562"/>
            <a:chOff x="1922075" y="1629000"/>
            <a:chExt cx="437200" cy="437200"/>
          </a:xfrm>
        </p:grpSpPr>
        <p:sp>
          <p:nvSpPr>
            <p:cNvPr id="15" name="Shape 364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365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" name="Shape 18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</a:t>
            </a:r>
            <a:r>
              <a:rPr lang="en" sz="2400" i="0">
                <a:solidFill>
                  <a:srgbClr val="CC0000"/>
                </a:solidFill>
              </a:rPr>
              <a:t>3</a:t>
            </a:r>
            <a:r>
              <a:rPr lang="en" sz="2400" i="0">
                <a:solidFill>
                  <a:srgbClr val="B7B7B7"/>
                </a:solidFill>
              </a:rPr>
              <a:t> - 4 - 5</a:t>
            </a:r>
            <a:endParaRPr lang="en" sz="2400" i="0" dirty="0">
              <a:solidFill>
                <a:srgbClr val="B7B7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677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Interim Results</a:t>
            </a:r>
          </a:p>
        </p:txBody>
      </p:sp>
      <p:sp>
        <p:nvSpPr>
          <p:cNvPr id="218" name="Shape 218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</a:t>
            </a:r>
          </a:p>
        </p:txBody>
      </p:sp>
      <p:sp>
        <p:nvSpPr>
          <p:cNvPr id="219" name="Shape 219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B7B7B7"/>
                </a:solidFill>
              </a:rPr>
              <a:t>1 - 2 - 3 - </a:t>
            </a:r>
            <a:r>
              <a:rPr lang="en" sz="2400" i="0" dirty="0">
                <a:solidFill>
                  <a:srgbClr val="CC0000"/>
                </a:solidFill>
              </a:rPr>
              <a:t>4</a:t>
            </a:r>
            <a:r>
              <a:rPr lang="en" sz="2400" i="0" dirty="0">
                <a:solidFill>
                  <a:srgbClr val="B7B7B7"/>
                </a:solidFill>
              </a:rPr>
              <a:t> - 5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Key Metrics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S2G Throughtput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End-to-end delay 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MAC access delay 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Energy consumption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Scenario: 100s, 4 Clusters, 2 Slave per clusters, 1 Ground,</a:t>
            </a:r>
          </a:p>
        </p:txBody>
      </p:sp>
      <p:sp>
        <p:nvSpPr>
          <p:cNvPr id="17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8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19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369" y="1514354"/>
            <a:ext cx="2852256" cy="2036194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16635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/>
              <a:t>Introduction</a:t>
            </a:r>
          </a:p>
        </p:txBody>
      </p:sp>
      <p:sp>
        <p:nvSpPr>
          <p:cNvPr id="57" name="Shape 57"/>
          <p:cNvSpPr txBox="1"/>
          <p:nvPr/>
        </p:nvSpPr>
        <p:spPr>
          <a:xfrm>
            <a:off x="3374400" y="640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>
                <a:solidFill>
                  <a:srgbClr val="CC0000"/>
                </a:solidFill>
              </a:rPr>
              <a:t>1</a:t>
            </a:r>
            <a:r>
              <a:rPr lang="en" sz="2400" i="0">
                <a:solidFill>
                  <a:srgbClr val="666666"/>
                </a:solidFill>
              </a:rPr>
              <a:t> </a:t>
            </a:r>
            <a:r>
              <a:rPr lang="en" sz="2400" i="0">
                <a:solidFill>
                  <a:srgbClr val="B7B7B7"/>
                </a:solidFill>
              </a:rPr>
              <a:t>- 2 - 3 - 4 - 5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5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6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aphicFrame>
        <p:nvGraphicFramePr>
          <p:cNvPr id="11" name="Chart 10">
            <a:extLst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0538312"/>
              </p:ext>
            </p:extLst>
          </p:nvPr>
        </p:nvGraphicFramePr>
        <p:xfrm>
          <a:off x="1109989" y="738231"/>
          <a:ext cx="6952976" cy="36648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58774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  <a:latin typeface="Playfair Display" panose="00000500000000000000" pitchFamily="2" charset="0"/>
              </a:rPr>
              <a:t>1 - 2 - 3 - </a:t>
            </a:r>
            <a:r>
              <a:rPr lang="en" sz="2400" i="0">
                <a:solidFill>
                  <a:srgbClr val="CC0000"/>
                </a:solidFill>
                <a:latin typeface="Playfair Display" panose="00000500000000000000" pitchFamily="2" charset="0"/>
              </a:rPr>
              <a:t>4</a:t>
            </a:r>
            <a:r>
              <a:rPr lang="en" sz="2400" i="0">
                <a:solidFill>
                  <a:srgbClr val="B7B7B7"/>
                </a:solidFill>
                <a:latin typeface="Playfair Display" panose="00000500000000000000" pitchFamily="2" charset="0"/>
              </a:rPr>
              <a:t> - 5</a:t>
            </a:r>
            <a:endParaRPr lang="en" sz="2400" i="0" dirty="0">
              <a:solidFill>
                <a:srgbClr val="B7B7B7"/>
              </a:solidFill>
              <a:latin typeface="Playfair Display" panose="00000500000000000000" pitchFamily="2" charset="0"/>
            </a:endParaRPr>
          </a:p>
        </p:txBody>
      </p:sp>
      <p:grpSp>
        <p:nvGrpSpPr>
          <p:cNvPr id="5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6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Playfair Display" panose="00000500000000000000" pitchFamily="2" charset="0"/>
              </a:endParaRPr>
            </a:p>
          </p:txBody>
        </p:sp>
        <p:sp>
          <p:nvSpPr>
            <p:cNvPr id="7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Playfair Display" panose="00000500000000000000" pitchFamily="2" charset="0"/>
              </a:endParaRPr>
            </a:p>
          </p:txBody>
        </p:sp>
        <p:sp>
          <p:nvSpPr>
            <p:cNvPr id="8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Playfair Display" panose="00000500000000000000" pitchFamily="2" charset="0"/>
              </a:endParaRPr>
            </a:p>
          </p:txBody>
        </p:sp>
        <p:sp>
          <p:nvSpPr>
            <p:cNvPr id="9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Playfair Display" panose="00000500000000000000" pitchFamily="2" charset="0"/>
              </a:endParaRPr>
            </a:p>
          </p:txBody>
        </p:sp>
        <p:sp>
          <p:nvSpPr>
            <p:cNvPr id="10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Playfair Display" panose="00000500000000000000" pitchFamily="2" charset="0"/>
              </a:endParaRPr>
            </a:p>
          </p:txBody>
        </p:sp>
      </p:grp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423DB0F-7AE5-45B9-B071-0E57C18E44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1255524"/>
              </p:ext>
            </p:extLst>
          </p:nvPr>
        </p:nvGraphicFramePr>
        <p:xfrm>
          <a:off x="1087248" y="721453"/>
          <a:ext cx="6919762" cy="36816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878398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5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6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1A068103-2671-4971-A893-187A09DDC3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588693"/>
              </p:ext>
            </p:extLst>
          </p:nvPr>
        </p:nvGraphicFramePr>
        <p:xfrm>
          <a:off x="998026" y="715904"/>
          <a:ext cx="7158101" cy="36871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50730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5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6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409029DB-67F6-4823-B5F9-3693434CB3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6112600"/>
              </p:ext>
            </p:extLst>
          </p:nvPr>
        </p:nvGraphicFramePr>
        <p:xfrm>
          <a:off x="1426616" y="746620"/>
          <a:ext cx="6319721" cy="36564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77975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19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</a:t>
            </a:r>
            <a:r>
              <a:rPr lang="en" sz="2400" i="0">
                <a:solidFill>
                  <a:srgbClr val="CC0000"/>
                </a:solidFill>
              </a:rPr>
              <a:t>4</a:t>
            </a:r>
            <a:r>
              <a:rPr lang="en" sz="2400" i="0">
                <a:solidFill>
                  <a:srgbClr val="B7B7B7"/>
                </a:solidFill>
              </a:rPr>
              <a:t>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5" name="Shape 462"/>
          <p:cNvGrpSpPr/>
          <p:nvPr/>
        </p:nvGrpSpPr>
        <p:grpSpPr>
          <a:xfrm>
            <a:off x="4407350" y="129310"/>
            <a:ext cx="349799" cy="256472"/>
            <a:chOff x="3936375" y="3703750"/>
            <a:chExt cx="453050" cy="332175"/>
          </a:xfrm>
        </p:grpSpPr>
        <p:sp>
          <p:nvSpPr>
            <p:cNvPr id="6" name="Shape 463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0" t="0" r="0" b="0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" name="Shape 464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65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0" t="0" r="0" b="0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466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0" t="0" r="0" b="0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46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0" t="0" r="0" b="0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1AD2599-16DF-4FD1-91B2-CDA844155E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3381753"/>
              </p:ext>
            </p:extLst>
          </p:nvPr>
        </p:nvGraphicFramePr>
        <p:xfrm>
          <a:off x="1539156" y="757595"/>
          <a:ext cx="6075841" cy="36455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18421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Further Work</a:t>
            </a:r>
          </a:p>
        </p:txBody>
      </p:sp>
      <p:sp>
        <p:nvSpPr>
          <p:cNvPr id="249" name="Shape 249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</a:t>
            </a:r>
          </a:p>
        </p:txBody>
      </p:sp>
      <p:sp>
        <p:nvSpPr>
          <p:cNvPr id="250" name="Shape 250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B7B7B7"/>
                </a:solidFill>
              </a:rPr>
              <a:t>1 - 2 - 3 - 4 - </a:t>
            </a:r>
            <a:r>
              <a:rPr lang="en" sz="2400" i="0" dirty="0">
                <a:solidFill>
                  <a:srgbClr val="CC0000"/>
                </a:solidFill>
              </a:rPr>
              <a:t>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Objectives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Implement faithful ground station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Address flaws in CubeMac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Examine optimal routing approaches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Introduce energy awareness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Stick the landing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endParaRPr lang="en" sz="1800" dirty="0"/>
          </a:p>
        </p:txBody>
      </p:sp>
      <p:sp>
        <p:nvSpPr>
          <p:cNvPr id="9" name="Shape 25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1 - 2 - 3 - 4 - </a:t>
            </a:r>
            <a:r>
              <a:rPr lang="en" sz="2400" i="0">
                <a:solidFill>
                  <a:srgbClr val="CC0000"/>
                </a:solidFill>
              </a:rPr>
              <a:t>5</a:t>
            </a:r>
            <a:endParaRPr lang="en" sz="2400" i="0" dirty="0">
              <a:solidFill>
                <a:srgbClr val="CC0000"/>
              </a:solidFill>
            </a:endParaRPr>
          </a:p>
        </p:txBody>
      </p:sp>
      <p:grpSp>
        <p:nvGrpSpPr>
          <p:cNvPr id="15" name="Shape 481"/>
          <p:cNvGrpSpPr/>
          <p:nvPr/>
        </p:nvGrpSpPr>
        <p:grpSpPr>
          <a:xfrm>
            <a:off x="4400889" y="97660"/>
            <a:ext cx="342271" cy="342291"/>
            <a:chOff x="570875" y="4322250"/>
            <a:chExt cx="443300" cy="443325"/>
          </a:xfrm>
        </p:grpSpPr>
        <p:sp>
          <p:nvSpPr>
            <p:cNvPr id="16" name="Shape 48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483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484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485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553" y="1823140"/>
            <a:ext cx="3145334" cy="209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Expected Contributions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Analysis of hybrid TDMA/CDMA and routing schemes considering both throughput and energy consumption 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r>
              <a:rPr lang="en" sz="1800" dirty="0"/>
              <a:t>Assessment and synthesis of varied prior art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Open-source simulation for LEO SmallSat communications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Opportunities to model sophisticated energy schemes and applications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Design that reflects both missions and research</a:t>
            </a:r>
          </a:p>
        </p:txBody>
      </p:sp>
      <p:sp>
        <p:nvSpPr>
          <p:cNvPr id="9" name="Shape 250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1 - 2 - 3 - 4 - </a:t>
            </a:r>
            <a:r>
              <a:rPr lang="en" sz="2400" i="0">
                <a:solidFill>
                  <a:srgbClr val="CC0000"/>
                </a:solidFill>
              </a:rPr>
              <a:t>5</a:t>
            </a:r>
            <a:endParaRPr lang="en" sz="2400" i="0" dirty="0">
              <a:solidFill>
                <a:srgbClr val="CC0000"/>
              </a:solidFill>
            </a:endParaRPr>
          </a:p>
        </p:txBody>
      </p:sp>
      <p:grpSp>
        <p:nvGrpSpPr>
          <p:cNvPr id="15" name="Shape 481"/>
          <p:cNvGrpSpPr/>
          <p:nvPr/>
        </p:nvGrpSpPr>
        <p:grpSpPr>
          <a:xfrm>
            <a:off x="4400889" y="97660"/>
            <a:ext cx="342271" cy="342291"/>
            <a:chOff x="570875" y="4322250"/>
            <a:chExt cx="443300" cy="443325"/>
          </a:xfrm>
        </p:grpSpPr>
        <p:sp>
          <p:nvSpPr>
            <p:cNvPr id="16" name="Shape 482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483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484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485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15486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ctrTitle"/>
          </p:nvPr>
        </p:nvSpPr>
        <p:spPr>
          <a:xfrm>
            <a:off x="2129100" y="1687685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Thank You</a:t>
            </a:r>
          </a:p>
        </p:txBody>
      </p:sp>
      <p:grpSp>
        <p:nvGrpSpPr>
          <p:cNvPr id="6" name="Shape 413"/>
          <p:cNvGrpSpPr/>
          <p:nvPr/>
        </p:nvGrpSpPr>
        <p:grpSpPr>
          <a:xfrm>
            <a:off x="4281298" y="257085"/>
            <a:ext cx="581404" cy="537464"/>
            <a:chOff x="5975075" y="2327500"/>
            <a:chExt cx="420100" cy="388350"/>
          </a:xfrm>
        </p:grpSpPr>
        <p:sp>
          <p:nvSpPr>
            <p:cNvPr id="7" name="Shape 414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1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Questions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b="1" dirty="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75199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Layout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CC0000"/>
              </a:buClr>
              <a:buSzPct val="100000"/>
              <a:buFont typeface="Lora"/>
              <a:buAutoNum type="arabicPeriod"/>
            </a:pPr>
            <a:r>
              <a:rPr lang="en" sz="1800" u="sng" dirty="0"/>
              <a:t>Introduction</a:t>
            </a:r>
            <a:r>
              <a:rPr lang="en" sz="1800" dirty="0"/>
              <a:t>: Project context, motivations and scope</a:t>
            </a:r>
            <a:endParaRPr lang="en" sz="500" dirty="0"/>
          </a:p>
          <a:p>
            <a:pPr marL="457200" lvl="0" indent="-342900">
              <a:lnSpc>
                <a:spcPct val="200000"/>
              </a:lnSpc>
              <a:spcBef>
                <a:spcPts val="600"/>
              </a:spcBef>
              <a:buAutoNum type="arabicPeriod"/>
            </a:pPr>
            <a:r>
              <a:rPr lang="en" sz="1800" u="sng" dirty="0"/>
              <a:t>Prior Art</a:t>
            </a:r>
            <a:r>
              <a:rPr lang="en" sz="1800" dirty="0"/>
              <a:t>: WSNs, MANETs, SatComms, Missions etc.</a:t>
            </a:r>
            <a:endParaRPr lang="en" sz="500" dirty="0"/>
          </a:p>
          <a:p>
            <a:pPr marL="457200" marR="0" lvl="0" indent="-3429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800" u="sng" dirty="0"/>
              <a:t>Current Design</a:t>
            </a:r>
            <a:r>
              <a:rPr lang="en" sz="1800" dirty="0"/>
              <a:t>: Protocol design and demonstration</a:t>
            </a:r>
            <a:endParaRPr lang="en" sz="500" dirty="0"/>
          </a:p>
          <a:p>
            <a:pPr marL="457200" marR="0" lvl="0" indent="-3429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800" u="sng" dirty="0"/>
              <a:t>Interim Results</a:t>
            </a:r>
            <a:r>
              <a:rPr lang="en" sz="1800" dirty="0"/>
              <a:t>: Discussion of key metrics</a:t>
            </a:r>
            <a:endParaRPr lang="en" sz="500" dirty="0"/>
          </a:p>
          <a:p>
            <a:pPr marL="457200" marR="0" lvl="0" indent="-3429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800" u="sng" dirty="0"/>
              <a:t>Further Work</a:t>
            </a:r>
            <a:r>
              <a:rPr lang="en" sz="1800" dirty="0"/>
              <a:t>: Objectives and expected contributions</a:t>
            </a:r>
          </a:p>
        </p:txBody>
      </p:sp>
      <p:grpSp>
        <p:nvGrpSpPr>
          <p:cNvPr id="66" name="Shape 66"/>
          <p:cNvGrpSpPr/>
          <p:nvPr/>
        </p:nvGrpSpPr>
        <p:grpSpPr>
          <a:xfrm>
            <a:off x="4427133" y="82619"/>
            <a:ext cx="310229" cy="366786"/>
            <a:chOff x="4636075" y="261925"/>
            <a:chExt cx="401800" cy="475050"/>
          </a:xfrm>
        </p:grpSpPr>
        <p:sp>
          <p:nvSpPr>
            <p:cNvPr id="67" name="Shape 6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25" tIns="91425" rIns="91425" bIns="91425" numCol="2" anchor="t" anchorCtr="0">
            <a:noAutofit/>
          </a:bodyPr>
          <a:lstStyle/>
          <a:p>
            <a:pPr marL="152400" lvl="0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References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endParaRPr lang="en-US" sz="1000" dirty="0">
              <a:solidFill>
                <a:schemeClr val="tx1"/>
              </a:solidFill>
            </a:endParaRP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[1]	M. Di Francesco, S. K. Das, and G. Anastasi, "Data collection in wireless sensor networks with mobile elements: A survey," </a:t>
            </a:r>
            <a:r>
              <a:rPr lang="en-US" sz="1000" i="1" dirty="0">
                <a:solidFill>
                  <a:schemeClr val="tx1"/>
                </a:solidFill>
              </a:rPr>
              <a:t>ACM Transactions on Sensor Networks (TOSN), </a:t>
            </a:r>
            <a:r>
              <a:rPr lang="nl-NL" sz="1000" dirty="0">
                <a:solidFill>
                  <a:schemeClr val="tx1"/>
                </a:solidFill>
              </a:rPr>
              <a:t>vol. 8, p. 7, 2011.</a:t>
            </a:r>
          </a:p>
          <a:p>
            <a:pPr marL="152400" algn="l">
              <a:buClr>
                <a:srgbClr val="B7B7B7"/>
              </a:buClr>
            </a:pPr>
            <a:r>
              <a:rPr lang="en-US" sz="1000" dirty="0">
                <a:solidFill>
                  <a:schemeClr val="tx1"/>
                </a:solidFill>
              </a:rPr>
              <a:t>[2]	S. Gao, H. Zhang, and S. K. Das, "Efficient data collection in wireless sensor networks with path-constrained mobile sinks," </a:t>
            </a:r>
            <a:r>
              <a:rPr lang="fr-FR" sz="1000" i="1" dirty="0">
                <a:solidFill>
                  <a:schemeClr val="tx1"/>
                </a:solidFill>
              </a:rPr>
              <a:t>IEEE Transactions on Mobile </a:t>
            </a:r>
            <a:r>
              <a:rPr lang="fr-FR" sz="1000" i="1" dirty="0" err="1">
                <a:solidFill>
                  <a:schemeClr val="tx1"/>
                </a:solidFill>
              </a:rPr>
              <a:t>Computing</a:t>
            </a:r>
            <a:r>
              <a:rPr lang="fr-FR" sz="1000" i="1" dirty="0">
                <a:solidFill>
                  <a:schemeClr val="tx1"/>
                </a:solidFill>
              </a:rPr>
              <a:t>, </a:t>
            </a:r>
            <a:r>
              <a:rPr lang="nl-NL" sz="1000" dirty="0">
                <a:solidFill>
                  <a:schemeClr val="tx1"/>
                </a:solidFill>
              </a:rPr>
              <a:t>vol. 10, pp. 592-608, 2011.</a:t>
            </a:r>
            <a:endParaRPr lang="en-US" sz="1000" dirty="0">
              <a:solidFill>
                <a:schemeClr val="tx1"/>
              </a:solidFill>
            </a:endParaRP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[3]	T. </a:t>
            </a:r>
            <a:r>
              <a:rPr lang="en-US" sz="1000" dirty="0" err="1">
                <a:solidFill>
                  <a:schemeClr val="tx1"/>
                </a:solidFill>
              </a:rPr>
              <a:t>Rault</a:t>
            </a:r>
            <a:r>
              <a:rPr lang="en-US" sz="1000" dirty="0">
                <a:solidFill>
                  <a:schemeClr val="tx1"/>
                </a:solidFill>
              </a:rPr>
              <a:t>, A. </a:t>
            </a:r>
            <a:r>
              <a:rPr lang="en-US" sz="1000" dirty="0" err="1">
                <a:solidFill>
                  <a:schemeClr val="tx1"/>
                </a:solidFill>
              </a:rPr>
              <a:t>Bouabdallah</a:t>
            </a:r>
            <a:r>
              <a:rPr lang="en-US" sz="1000" dirty="0">
                <a:solidFill>
                  <a:schemeClr val="tx1"/>
                </a:solidFill>
              </a:rPr>
              <a:t>, and Y. </a:t>
            </a:r>
            <a:r>
              <a:rPr lang="en-US" sz="1000" dirty="0" err="1">
                <a:solidFill>
                  <a:schemeClr val="tx1"/>
                </a:solidFill>
              </a:rPr>
              <a:t>Challal</a:t>
            </a:r>
            <a:r>
              <a:rPr lang="en-US" sz="1000" dirty="0">
                <a:solidFill>
                  <a:schemeClr val="tx1"/>
                </a:solidFill>
              </a:rPr>
              <a:t>, "Energy efficiency in wireless sensor networks: A top-down survey," </a:t>
            </a:r>
            <a:r>
              <a:rPr lang="en-US" sz="1000" i="1" dirty="0">
                <a:solidFill>
                  <a:schemeClr val="tx1"/>
                </a:solidFill>
              </a:rPr>
              <a:t>Computer Networks, </a:t>
            </a:r>
            <a:r>
              <a:rPr lang="nl-NL" sz="1000" dirty="0">
                <a:solidFill>
                  <a:schemeClr val="tx1"/>
                </a:solidFill>
              </a:rPr>
              <a:t>vol. 67, pp. 104-122, 2014.</a:t>
            </a:r>
            <a:r>
              <a:rPr lang="it-IT" sz="1000" dirty="0">
                <a:solidFill>
                  <a:schemeClr val="tx1"/>
                </a:solidFill>
              </a:rPr>
              <a:t> 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[4]	S. </a:t>
            </a:r>
            <a:r>
              <a:rPr lang="en-US" sz="1000" dirty="0" err="1">
                <a:solidFill>
                  <a:schemeClr val="tx1"/>
                </a:solidFill>
              </a:rPr>
              <a:t>Mohseni</a:t>
            </a:r>
            <a:r>
              <a:rPr lang="en-US" sz="1000" dirty="0">
                <a:solidFill>
                  <a:schemeClr val="tx1"/>
                </a:solidFill>
              </a:rPr>
              <a:t>, R. Hassan, A. Patel, and R. </a:t>
            </a:r>
            <a:r>
              <a:rPr lang="en-US" sz="1000" dirty="0" err="1">
                <a:solidFill>
                  <a:schemeClr val="tx1"/>
                </a:solidFill>
              </a:rPr>
              <a:t>Razali</a:t>
            </a:r>
            <a:r>
              <a:rPr lang="en-US" sz="1000" dirty="0">
                <a:solidFill>
                  <a:schemeClr val="tx1"/>
                </a:solidFill>
              </a:rPr>
              <a:t>, "Comparative review study of reactive and proactive routing protocols in MANETs," in </a:t>
            </a:r>
            <a:r>
              <a:rPr lang="en-US" sz="1000" i="1" dirty="0">
                <a:solidFill>
                  <a:schemeClr val="tx1"/>
                </a:solidFill>
              </a:rPr>
              <a:t>Digital ecosystems and technologies (DEST), 2010 4th IEEE international conference on</a:t>
            </a:r>
            <a:r>
              <a:rPr lang="en-US" sz="1000" dirty="0">
                <a:solidFill>
                  <a:schemeClr val="tx1"/>
                </a:solidFill>
              </a:rPr>
              <a:t>, 2010, pp. 304-309.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[5]	S. A. Mohammad, A. Rasheed, and A. </a:t>
            </a:r>
            <a:r>
              <a:rPr lang="en-US" sz="1000" dirty="0" err="1">
                <a:solidFill>
                  <a:schemeClr val="tx1"/>
                </a:solidFill>
              </a:rPr>
              <a:t>Qayyum</a:t>
            </a:r>
            <a:r>
              <a:rPr lang="en-US" sz="1000" dirty="0">
                <a:solidFill>
                  <a:schemeClr val="tx1"/>
                </a:solidFill>
              </a:rPr>
              <a:t>, "VANET architectures and protocol stacks: a survey," in </a:t>
            </a:r>
            <a:r>
              <a:rPr lang="en-US" sz="1000" i="1" dirty="0">
                <a:solidFill>
                  <a:schemeClr val="tx1"/>
                </a:solidFill>
              </a:rPr>
              <a:t>International Workshop on Communication Technologies for Vehicles</a:t>
            </a:r>
            <a:r>
              <a:rPr lang="en-US" sz="1000" dirty="0">
                <a:solidFill>
                  <a:schemeClr val="tx1"/>
                </a:solidFill>
              </a:rPr>
              <a:t>, 2011, pp. 95-105.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[6]	I. </a:t>
            </a:r>
            <a:r>
              <a:rPr lang="en-US" sz="1000" dirty="0" err="1">
                <a:solidFill>
                  <a:schemeClr val="tx1"/>
                </a:solidFill>
              </a:rPr>
              <a:t>Bekmezci</a:t>
            </a:r>
            <a:r>
              <a:rPr lang="en-US" sz="1000" dirty="0">
                <a:solidFill>
                  <a:schemeClr val="tx1"/>
                </a:solidFill>
              </a:rPr>
              <a:t>, O. K. </a:t>
            </a:r>
            <a:r>
              <a:rPr lang="en-US" sz="1000" dirty="0" err="1">
                <a:solidFill>
                  <a:schemeClr val="tx1"/>
                </a:solidFill>
              </a:rPr>
              <a:t>Sahingoz</a:t>
            </a:r>
            <a:r>
              <a:rPr lang="en-US" sz="1000" dirty="0">
                <a:solidFill>
                  <a:schemeClr val="tx1"/>
                </a:solidFill>
              </a:rPr>
              <a:t>, and Ş. </a:t>
            </a:r>
            <a:r>
              <a:rPr lang="en-US" sz="1000" dirty="0" err="1">
                <a:solidFill>
                  <a:schemeClr val="tx1"/>
                </a:solidFill>
              </a:rPr>
              <a:t>Temel</a:t>
            </a:r>
            <a:r>
              <a:rPr lang="en-US" sz="1000" dirty="0">
                <a:solidFill>
                  <a:schemeClr val="tx1"/>
                </a:solidFill>
              </a:rPr>
              <a:t>, "Flying ad-hoc networks (FANETs): A survey," </a:t>
            </a:r>
            <a:r>
              <a:rPr lang="en-US" sz="1000" i="1" dirty="0">
                <a:solidFill>
                  <a:schemeClr val="tx1"/>
                </a:solidFill>
              </a:rPr>
              <a:t>Ad Hoc Networks, </a:t>
            </a:r>
            <a:r>
              <a:rPr lang="nl-NL" sz="1000" dirty="0">
                <a:solidFill>
                  <a:schemeClr val="tx1"/>
                </a:solidFill>
              </a:rPr>
              <a:t>vol. 11, pp. 1254-1270, 2013.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[7]	A. </a:t>
            </a:r>
            <a:r>
              <a:rPr lang="en-US" sz="1000" dirty="0" err="1">
                <a:solidFill>
                  <a:schemeClr val="tx1"/>
                </a:solidFill>
              </a:rPr>
              <a:t>Budianu</a:t>
            </a:r>
            <a:r>
              <a:rPr lang="en-US" sz="1000" dirty="0">
                <a:solidFill>
                  <a:schemeClr val="tx1"/>
                </a:solidFill>
              </a:rPr>
              <a:t>, T. J. W. Castro, A. </a:t>
            </a:r>
            <a:r>
              <a:rPr lang="en-US" sz="1000" dirty="0" err="1">
                <a:solidFill>
                  <a:schemeClr val="tx1"/>
                </a:solidFill>
              </a:rPr>
              <a:t>Meijerink</a:t>
            </a:r>
            <a:r>
              <a:rPr lang="en-US" sz="1000" dirty="0">
                <a:solidFill>
                  <a:schemeClr val="tx1"/>
                </a:solidFill>
              </a:rPr>
              <a:t>, and M. J. </a:t>
            </a:r>
            <a:r>
              <a:rPr lang="en-US" sz="1000" dirty="0" err="1">
                <a:solidFill>
                  <a:schemeClr val="tx1"/>
                </a:solidFill>
              </a:rPr>
              <a:t>Bentum</a:t>
            </a:r>
            <a:r>
              <a:rPr lang="en-US" sz="1000" dirty="0">
                <a:solidFill>
                  <a:schemeClr val="tx1"/>
                </a:solidFill>
              </a:rPr>
              <a:t>, "Inter-satellite links for </a:t>
            </a:r>
            <a:r>
              <a:rPr lang="en-US" sz="1000" dirty="0" err="1">
                <a:solidFill>
                  <a:schemeClr val="tx1"/>
                </a:solidFill>
              </a:rPr>
              <a:t>cubesats</a:t>
            </a:r>
            <a:r>
              <a:rPr lang="en-US" sz="1000" dirty="0">
                <a:solidFill>
                  <a:schemeClr val="tx1"/>
                </a:solidFill>
              </a:rPr>
              <a:t>," in </a:t>
            </a:r>
            <a:r>
              <a:rPr lang="en-US" sz="1000" i="1" dirty="0">
                <a:solidFill>
                  <a:schemeClr val="tx1"/>
                </a:solidFill>
              </a:rPr>
              <a:t>Aerospace Conference, 2013 IEEE</a:t>
            </a:r>
            <a:r>
              <a:rPr lang="en-US" sz="1000" dirty="0">
                <a:solidFill>
                  <a:schemeClr val="tx1"/>
                </a:solidFill>
              </a:rPr>
              <a:t>, 2013, pp. 1-10.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nl-NL" sz="1000" dirty="0">
                <a:solidFill>
                  <a:schemeClr val="tx1"/>
                </a:solidFill>
              </a:rPr>
              <a:t>[8]	R. Radhakrishnan, W. W. Edmonson, F. Afghah, J. Chenou, R. M. Rodriguez-Osorio, and Q.-A. Zeng, "Optimal multiple access protocol for inter-satellite communication in small satellite systems," in </a:t>
            </a:r>
            <a:r>
              <a:rPr lang="en-US" sz="1000" i="1" dirty="0">
                <a:solidFill>
                  <a:schemeClr val="tx1"/>
                </a:solidFill>
              </a:rPr>
              <a:t>4S Small Satellite Systems and Services Symposium</a:t>
            </a:r>
            <a:r>
              <a:rPr lang="en-US" sz="1000" dirty="0">
                <a:solidFill>
                  <a:schemeClr val="tx1"/>
                </a:solidFill>
              </a:rPr>
              <a:t>, 2014.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nl-NL" sz="1000" dirty="0">
                <a:solidFill>
                  <a:schemeClr val="tx1"/>
                </a:solidFill>
              </a:rPr>
              <a:t>[9]	R. Radhakrishnan, W. W. Edmonson, F. Afghah, R. M. Rodriguez-Osorio, F. Pinto, and S. C. Burleigh, "Survey of Inter-satellite Communication for Small Satellite Systems: Physical Layer to Network Layer View," </a:t>
            </a:r>
            <a:r>
              <a:rPr lang="nl-NL" sz="1000" i="1" dirty="0">
                <a:solidFill>
                  <a:schemeClr val="tx1"/>
                </a:solidFill>
              </a:rPr>
              <a:t>IEEE Communications Surveys &amp; Tutorials, </a:t>
            </a:r>
            <a:r>
              <a:rPr lang="nl-NL" sz="1000" dirty="0">
                <a:solidFill>
                  <a:schemeClr val="tx1"/>
                </a:solidFill>
              </a:rPr>
              <a:t>vol. 18, pp. 2442-2473, 2016.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nl-NL" sz="1000" dirty="0">
                <a:solidFill>
                  <a:schemeClr val="tx1"/>
                </a:solidFill>
              </a:rPr>
              <a:t>[10]	J. Hanson, A. G. Luna, R. DeRosee, K. Oyadomari, J. Wolfe, W. Attai</a:t>
            </a:r>
            <a:r>
              <a:rPr lang="nl-NL" sz="1000" i="1" dirty="0">
                <a:solidFill>
                  <a:schemeClr val="tx1"/>
                </a:solidFill>
              </a:rPr>
              <a:t>, et al.</a:t>
            </a:r>
            <a:r>
              <a:rPr lang="en-US" sz="1000" dirty="0">
                <a:solidFill>
                  <a:schemeClr val="tx1"/>
                </a:solidFill>
              </a:rPr>
              <a:t>, "Nodes: A Flight Demonstration of Networked Spacecraft Command and Control," 2016.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[11]	S. Wu, W. Chen, and C. Chao, "The STU-2 CubeSat Mission and In-Orbit Test Results," 2016.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r>
              <a:rPr lang="en-US" sz="1000" dirty="0">
                <a:solidFill>
                  <a:schemeClr val="tx1"/>
                </a:solidFill>
              </a:rPr>
              <a:t>[12]	M. </a:t>
            </a:r>
            <a:r>
              <a:rPr lang="en-US" sz="1000" dirty="0" err="1">
                <a:solidFill>
                  <a:schemeClr val="tx1"/>
                </a:solidFill>
              </a:rPr>
              <a:t>Bisgaard</a:t>
            </a:r>
            <a:r>
              <a:rPr lang="en-US" sz="1000" dirty="0">
                <a:solidFill>
                  <a:schemeClr val="tx1"/>
                </a:solidFill>
              </a:rPr>
              <a:t>, D. Gerhardt, H. </a:t>
            </a:r>
            <a:r>
              <a:rPr lang="en-US" sz="1000" dirty="0" err="1">
                <a:solidFill>
                  <a:schemeClr val="tx1"/>
                </a:solidFill>
              </a:rPr>
              <a:t>Hermanns</a:t>
            </a:r>
            <a:r>
              <a:rPr lang="en-US" sz="1000" dirty="0">
                <a:solidFill>
                  <a:schemeClr val="tx1"/>
                </a:solidFill>
              </a:rPr>
              <a:t>, J. </a:t>
            </a:r>
            <a:r>
              <a:rPr lang="en-US" sz="1000" dirty="0" err="1">
                <a:solidFill>
                  <a:schemeClr val="tx1"/>
                </a:solidFill>
              </a:rPr>
              <a:t>Krčál</a:t>
            </a:r>
            <a:r>
              <a:rPr lang="en-US" sz="1000" dirty="0">
                <a:solidFill>
                  <a:schemeClr val="tx1"/>
                </a:solidFill>
              </a:rPr>
              <a:t>, G. </a:t>
            </a:r>
            <a:r>
              <a:rPr lang="en-US" sz="1000" dirty="0" err="1">
                <a:solidFill>
                  <a:schemeClr val="tx1"/>
                </a:solidFill>
              </a:rPr>
              <a:t>Nies</a:t>
            </a:r>
            <a:r>
              <a:rPr lang="en-US" sz="1000" dirty="0">
                <a:solidFill>
                  <a:schemeClr val="tx1"/>
                </a:solidFill>
              </a:rPr>
              <a:t>, and M. </a:t>
            </a:r>
            <a:r>
              <a:rPr lang="en-US" sz="1000" dirty="0" err="1">
                <a:solidFill>
                  <a:schemeClr val="tx1"/>
                </a:solidFill>
              </a:rPr>
              <a:t>Stenger</a:t>
            </a:r>
            <a:r>
              <a:rPr lang="en-US" sz="1000" dirty="0">
                <a:solidFill>
                  <a:schemeClr val="tx1"/>
                </a:solidFill>
              </a:rPr>
              <a:t>, "Battery-Aware Scheduling in Low Orbit: The </a:t>
            </a:r>
            <a:r>
              <a:rPr lang="en-US" sz="1000" dirty="0" err="1">
                <a:solidFill>
                  <a:schemeClr val="tx1"/>
                </a:solidFill>
              </a:rPr>
              <a:t>GomX</a:t>
            </a:r>
            <a:r>
              <a:rPr lang="en-US" sz="1000" dirty="0">
                <a:solidFill>
                  <a:schemeClr val="tx1"/>
                </a:solidFill>
              </a:rPr>
              <a:t>–3 Case," in </a:t>
            </a:r>
            <a:r>
              <a:rPr lang="en-US" sz="1000" i="1" dirty="0">
                <a:solidFill>
                  <a:schemeClr val="tx1"/>
                </a:solidFill>
              </a:rPr>
              <a:t>FM 2016: Formal Methods: 21st International Symposium, Limassol, Cyprus, November 9-11, 2016, Proceedings 21</a:t>
            </a:r>
            <a:r>
              <a:rPr lang="en-US" sz="1000" dirty="0">
                <a:solidFill>
                  <a:schemeClr val="tx1"/>
                </a:solidFill>
              </a:rPr>
              <a:t>, 2016, pp. 559-576.</a:t>
            </a: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endParaRPr lang="nl-NL" sz="1000" i="1" dirty="0">
              <a:solidFill>
                <a:srgbClr val="B7B7B7"/>
              </a:solidFill>
            </a:endParaRPr>
          </a:p>
          <a:p>
            <a:pPr marL="152400" lvl="0" algn="l" rtl="0">
              <a:spcBef>
                <a:spcPts val="0"/>
              </a:spcBef>
              <a:buClr>
                <a:srgbClr val="B7B7B7"/>
              </a:buClr>
              <a:buSzPct val="100000"/>
            </a:pPr>
            <a:endParaRPr lang="en" sz="1600" i="1" dirty="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Context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CubeSats: Pseudo-standard platform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Limited power, size and weight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Low cost, highly available and largely open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Sensing is the primary use case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Increased interest in multi-CubeSat missions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Recent missions have tested basic CubeSat inter-satellite communications</a:t>
            </a:r>
            <a:endParaRPr lang="en" sz="1400" dirty="0"/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endParaRPr lang="en" sz="1800" dirty="0"/>
          </a:p>
        </p:txBody>
      </p:sp>
      <p:grpSp>
        <p:nvGrpSpPr>
          <p:cNvPr id="66" name="Shape 66"/>
          <p:cNvGrpSpPr/>
          <p:nvPr/>
        </p:nvGrpSpPr>
        <p:grpSpPr>
          <a:xfrm>
            <a:off x="4427133" y="82619"/>
            <a:ext cx="310229" cy="366786"/>
            <a:chOff x="4636075" y="261925"/>
            <a:chExt cx="401800" cy="475050"/>
          </a:xfrm>
        </p:grpSpPr>
        <p:sp>
          <p:nvSpPr>
            <p:cNvPr id="67" name="Shape 6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422" y="1364907"/>
            <a:ext cx="2550242" cy="1592921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5698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Motivation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4125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Enabling collaborative applications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Limited related work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Untested constellation concepts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High level distributed applications </a:t>
            </a:r>
          </a:p>
          <a:p>
            <a:pPr marL="548640" lvl="1" indent="-285750">
              <a:lnSpc>
                <a:spcPct val="150000"/>
              </a:lnSpc>
              <a:spcBef>
                <a:spcPts val="600"/>
              </a:spcBef>
            </a:pPr>
            <a:r>
              <a:rPr lang="en" sz="1400" dirty="0"/>
              <a:t>Low-fidelity simulation/analysis of proposed protocols</a:t>
            </a:r>
            <a:endParaRPr lang="en" sz="1800" dirty="0"/>
          </a:p>
          <a:p>
            <a:pPr marL="402336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Combine mission data, current tech and prior art                  to produce a simulations of CubeSat networks</a:t>
            </a:r>
          </a:p>
        </p:txBody>
      </p:sp>
      <p:grpSp>
        <p:nvGrpSpPr>
          <p:cNvPr id="66" name="Shape 66"/>
          <p:cNvGrpSpPr/>
          <p:nvPr/>
        </p:nvGrpSpPr>
        <p:grpSpPr>
          <a:xfrm>
            <a:off x="4427133" y="82619"/>
            <a:ext cx="310229" cy="366786"/>
            <a:chOff x="4636075" y="261925"/>
            <a:chExt cx="401800" cy="475050"/>
          </a:xfrm>
        </p:grpSpPr>
        <p:sp>
          <p:nvSpPr>
            <p:cNvPr id="67" name="Shape 6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26797" y="2875357"/>
            <a:ext cx="1775614" cy="1219306"/>
          </a:xfrm>
          <a:prstGeom prst="rect">
            <a:avLst/>
          </a:prstGeom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150" y="1364907"/>
            <a:ext cx="1846643" cy="16689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5699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 idx="4294967295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CC0000"/>
                </a:solidFill>
              </a:rPr>
              <a:t>1</a:t>
            </a:r>
            <a:r>
              <a:rPr lang="en" sz="2400" i="0" dirty="0">
                <a:solidFill>
                  <a:srgbClr val="B7B7B7"/>
                </a:solidFill>
              </a:rPr>
              <a:t> - 2 - 3 - 4 - 5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Scope</a:t>
            </a:r>
          </a:p>
        </p:txBody>
      </p:sp>
      <p:grpSp>
        <p:nvGrpSpPr>
          <p:cNvPr id="66" name="Shape 66"/>
          <p:cNvGrpSpPr/>
          <p:nvPr/>
        </p:nvGrpSpPr>
        <p:grpSpPr>
          <a:xfrm>
            <a:off x="4427133" y="82619"/>
            <a:ext cx="310229" cy="366786"/>
            <a:chOff x="4636075" y="261925"/>
            <a:chExt cx="401800" cy="475050"/>
          </a:xfrm>
        </p:grpSpPr>
        <p:sp>
          <p:nvSpPr>
            <p:cNvPr id="67" name="Shape 6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26797" y="2875357"/>
            <a:ext cx="1775614" cy="1219306"/>
          </a:xfrm>
          <a:prstGeom prst="rect">
            <a:avLst/>
          </a:prstGeom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150" y="1364907"/>
            <a:ext cx="1846643" cy="166895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64"/>
          <p:cNvSpPr txBox="1">
            <a:spLocks noGrp="1"/>
          </p:cNvSpPr>
          <p:nvPr>
            <p:ph type="body" idx="1"/>
          </p:nvPr>
        </p:nvSpPr>
        <p:spPr>
          <a:xfrm>
            <a:off x="1031875" y="1141413"/>
            <a:ext cx="7080250" cy="34623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Addressing data collection problem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Sensing mission intending to collect as much data                    as possible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Focusing on MAC and routing protocols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S2G comms with high cost and limited bandwidth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" sz="1800" dirty="0"/>
              <a:t>Energy vs. throughput trade-offs</a:t>
            </a:r>
          </a:p>
        </p:txBody>
      </p:sp>
    </p:spTree>
    <p:extLst>
      <p:ext uri="{BB962C8B-B14F-4D97-AF65-F5344CB8AC3E}">
        <p14:creationId xmlns:p14="http://schemas.microsoft.com/office/powerpoint/2010/main" val="428562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i="0" dirty="0"/>
              <a:t>Prior Art</a:t>
            </a:r>
          </a:p>
        </p:txBody>
      </p:sp>
      <p:sp>
        <p:nvSpPr>
          <p:cNvPr id="112" name="Shape 112"/>
          <p:cNvSpPr txBox="1"/>
          <p:nvPr/>
        </p:nvSpPr>
        <p:spPr>
          <a:xfrm>
            <a:off x="3384650" y="5775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dirty="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ctrTitle"/>
          </p:nvPr>
        </p:nvSpPr>
        <p:spPr>
          <a:xfrm>
            <a:off x="2139350" y="4403100"/>
            <a:ext cx="4885800" cy="74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>
                <a:solidFill>
                  <a:srgbClr val="B7B7B7"/>
                </a:solidFill>
              </a:rPr>
              <a:t>1 - </a:t>
            </a:r>
            <a:r>
              <a:rPr lang="en" sz="2400" i="0" dirty="0">
                <a:solidFill>
                  <a:srgbClr val="CC0000"/>
                </a:solidFill>
              </a:rPr>
              <a:t>2</a:t>
            </a:r>
            <a:r>
              <a:rPr lang="en" sz="2400" i="0" dirty="0">
                <a:solidFill>
                  <a:srgbClr val="B7B7B7"/>
                </a:solidFill>
              </a:rPr>
              <a:t> - 3 - 4 - 5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WSNs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57894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Data collection in wireless sensor networks with mobile elements: A survey – 2011 [1] 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Efficient data collection in wireless sensor networks with path-constrained mobile sinks – 2011 [2]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Energy efficiency in wireless sensor networks: A top-down survey – 2014 [3]</a:t>
            </a:r>
          </a:p>
          <a:p>
            <a:pPr marL="400050" indent="-285750">
              <a:lnSpc>
                <a:spcPct val="200000"/>
              </a:lnSpc>
              <a:spcBef>
                <a:spcPts val="600"/>
              </a:spcBef>
            </a:pPr>
            <a:endParaRPr lang="en" sz="1800" dirty="0"/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</a:t>
            </a:r>
            <a:r>
              <a:rPr lang="en" sz="2400" i="0">
                <a:solidFill>
                  <a:srgbClr val="CC0000"/>
                </a:solidFill>
              </a:rPr>
              <a:t>2</a:t>
            </a:r>
            <a:r>
              <a:rPr lang="en" sz="2400" i="0">
                <a:solidFill>
                  <a:srgbClr val="B7B7B7"/>
                </a:solidFill>
              </a:rPr>
              <a:t> - 3 - 4 - 5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6845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031425" y="637606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i="0" dirty="0"/>
              <a:t>MANETs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1031425" y="1157894"/>
            <a:ext cx="7222668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Comparative review study of reactive and proactive routing protocols in MANETs – 2010 [4]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VANET Architectures and Protocol Stacks: A Survey – 2011 [5]</a:t>
            </a:r>
          </a:p>
          <a:p>
            <a:pPr marL="400050" indent="-285750">
              <a:lnSpc>
                <a:spcPct val="150000"/>
              </a:lnSpc>
              <a:spcBef>
                <a:spcPts val="600"/>
              </a:spcBef>
            </a:pPr>
            <a:r>
              <a:rPr lang="en-US" sz="1800" dirty="0"/>
              <a:t>Flying Ad-Hoc Networks (FANETs): A Survey – 2013 [6]</a:t>
            </a:r>
            <a:endParaRPr lang="en" sz="1800" dirty="0"/>
          </a:p>
        </p:txBody>
      </p:sp>
      <p:sp>
        <p:nvSpPr>
          <p:cNvPr id="10" name="Shape 113"/>
          <p:cNvSpPr txBox="1">
            <a:spLocks/>
          </p:cNvSpPr>
          <p:nvPr/>
        </p:nvSpPr>
        <p:spPr>
          <a:xfrm>
            <a:off x="2139350" y="4403100"/>
            <a:ext cx="4885800" cy="7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layfair Display"/>
              <a:buNone/>
              <a:defRPr sz="1800" b="0" i="1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r>
              <a:rPr lang="en" sz="2400" i="0">
                <a:solidFill>
                  <a:srgbClr val="B7B7B7"/>
                </a:solidFill>
              </a:rPr>
              <a:t>1 - </a:t>
            </a:r>
            <a:r>
              <a:rPr lang="en" sz="2400" i="0">
                <a:solidFill>
                  <a:srgbClr val="CC0000"/>
                </a:solidFill>
              </a:rPr>
              <a:t>2</a:t>
            </a:r>
            <a:r>
              <a:rPr lang="en" sz="2400" i="0">
                <a:solidFill>
                  <a:srgbClr val="B7B7B7"/>
                </a:solidFill>
              </a:rPr>
              <a:t> - 3 - 4 - 5</a:t>
            </a:r>
            <a:endParaRPr lang="en" sz="2400" i="0" dirty="0">
              <a:solidFill>
                <a:srgbClr val="B7B7B7"/>
              </a:solidFill>
            </a:endParaRPr>
          </a:p>
        </p:txBody>
      </p:sp>
      <p:grpSp>
        <p:nvGrpSpPr>
          <p:cNvPr id="11" name="Shape 295"/>
          <p:cNvGrpSpPr/>
          <p:nvPr/>
        </p:nvGrpSpPr>
        <p:grpSpPr>
          <a:xfrm>
            <a:off x="4383440" y="97660"/>
            <a:ext cx="377170" cy="318703"/>
            <a:chOff x="3918650" y="293075"/>
            <a:chExt cx="488500" cy="412775"/>
          </a:xfrm>
        </p:grpSpPr>
        <p:sp>
          <p:nvSpPr>
            <p:cNvPr id="12" name="Shape 29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43202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Yor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908</TotalTime>
  <Words>1555</Words>
  <Application>Microsoft Office PowerPoint</Application>
  <PresentationFormat>On-screen Show (16:9)</PresentationFormat>
  <Paragraphs>226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Lora</vt:lpstr>
      <vt:lpstr>Playfair Display</vt:lpstr>
      <vt:lpstr>Arial</vt:lpstr>
      <vt:lpstr>Yorick template</vt:lpstr>
      <vt:lpstr>CubeSat Networks  Balancing Energy Consumption with Data Throughput   Stephen Ennis   Supervisor: Dr. Jonathon Dukes</vt:lpstr>
      <vt:lpstr>Introduction</vt:lpstr>
      <vt:lpstr>1 - 2 - 3 - 4 - 5</vt:lpstr>
      <vt:lpstr>1 - 2 - 3 - 4 - 5</vt:lpstr>
      <vt:lpstr>1 - 2 - 3 - 4 - 5</vt:lpstr>
      <vt:lpstr>1 - 2 - 3 - 4 - 5</vt:lpstr>
      <vt:lpstr>Prior Art</vt:lpstr>
      <vt:lpstr>WSNs</vt:lpstr>
      <vt:lpstr>MANETs</vt:lpstr>
      <vt:lpstr>CubeSat Communications</vt:lpstr>
      <vt:lpstr>Missions of Note</vt:lpstr>
      <vt:lpstr>Other Areas of Note</vt:lpstr>
      <vt:lpstr>Current Design</vt:lpstr>
      <vt:lpstr>1 - 2 - 3 - 4 - 5</vt:lpstr>
      <vt:lpstr>CubeMac</vt:lpstr>
      <vt:lpstr>CubeMac</vt:lpstr>
      <vt:lpstr>Demonstration</vt:lpstr>
      <vt:lpstr>Interim Results</vt:lpstr>
      <vt:lpstr>Key Metrics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Further Work</vt:lpstr>
      <vt:lpstr>Objectives</vt:lpstr>
      <vt:lpstr>Expected Contributions</vt:lpstr>
      <vt:lpstr>Thank You</vt:lpstr>
      <vt:lpstr>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CubeSat Networks: Balancing Energy Consumption with Data Throughput  Stephen Ennis</dc:title>
  <cp:lastModifiedBy>stephen ennis</cp:lastModifiedBy>
  <cp:revision>123</cp:revision>
  <dcterms:modified xsi:type="dcterms:W3CDTF">2017-03-19T20:43:35Z</dcterms:modified>
</cp:coreProperties>
</file>